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96" r:id="rId2"/>
    <p:sldId id="289" r:id="rId3"/>
    <p:sldId id="324" r:id="rId4"/>
    <p:sldId id="325" r:id="rId5"/>
    <p:sldId id="328" r:id="rId6"/>
    <p:sldId id="329" r:id="rId7"/>
    <p:sldId id="327" r:id="rId8"/>
    <p:sldId id="326" r:id="rId9"/>
    <p:sldId id="288" r:id="rId10"/>
    <p:sldId id="298" r:id="rId11"/>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DB3"/>
    <a:srgbClr val="FF9900"/>
    <a:srgbClr val="FF66CC"/>
    <a:srgbClr val="FFCCFF"/>
    <a:srgbClr val="6600CC"/>
    <a:srgbClr val="FF93FF"/>
    <a:srgbClr val="FF4FFF"/>
    <a:srgbClr val="FF99FF"/>
    <a:srgbClr val="FF66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103" d="100"/>
          <a:sy n="103" d="100"/>
        </p:scale>
        <p:origin x="91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1ABBFE-1A53-4EFE-8516-8FF6F3D6A101}"/>
              </a:ext>
            </a:extLst>
          </p:cNvPr>
          <p:cNvSpPr>
            <a:spLocks noGrp="1"/>
          </p:cNvSpPr>
          <p:nvPr>
            <p:ph type="hdr" sz="quarter"/>
          </p:nvPr>
        </p:nvSpPr>
        <p:spPr>
          <a:xfrm>
            <a:off x="0" y="1"/>
            <a:ext cx="3037840" cy="463407"/>
          </a:xfrm>
          <a:prstGeom prst="rect">
            <a:avLst/>
          </a:prstGeom>
        </p:spPr>
        <p:txBody>
          <a:bodyPr vert="horz" lIns="92803" tIns="46402" rIns="92803" bIns="46402" rtlCol="0"/>
          <a:lstStyle>
            <a:lvl1pPr algn="l">
              <a:defRPr sz="1200"/>
            </a:lvl1pPr>
          </a:lstStyle>
          <a:p>
            <a:endParaRPr lang="en-US"/>
          </a:p>
        </p:txBody>
      </p:sp>
      <p:sp>
        <p:nvSpPr>
          <p:cNvPr id="3" name="Date Placeholder 2">
            <a:extLst>
              <a:ext uri="{FF2B5EF4-FFF2-40B4-BE49-F238E27FC236}">
                <a16:creationId xmlns:a16="http://schemas.microsoft.com/office/drawing/2014/main" id="{9655B948-395A-4D67-AF4C-EED59EF329D5}"/>
              </a:ext>
            </a:extLst>
          </p:cNvPr>
          <p:cNvSpPr>
            <a:spLocks noGrp="1"/>
          </p:cNvSpPr>
          <p:nvPr>
            <p:ph type="dt" sz="quarter" idx="1"/>
          </p:nvPr>
        </p:nvSpPr>
        <p:spPr>
          <a:xfrm>
            <a:off x="3970938" y="1"/>
            <a:ext cx="3037840" cy="463407"/>
          </a:xfrm>
          <a:prstGeom prst="rect">
            <a:avLst/>
          </a:prstGeom>
        </p:spPr>
        <p:txBody>
          <a:bodyPr vert="horz" lIns="92803" tIns="46402" rIns="92803" bIns="46402" rtlCol="0"/>
          <a:lstStyle>
            <a:lvl1pPr algn="r">
              <a:defRPr sz="1200"/>
            </a:lvl1pPr>
          </a:lstStyle>
          <a:p>
            <a:fld id="{9E190B0C-A475-4E50-A63F-CB1C10C29024}" type="datetime1">
              <a:rPr lang="en-US" smtClean="0"/>
              <a:t>5/1/2026</a:t>
            </a:fld>
            <a:endParaRPr lang="en-US"/>
          </a:p>
        </p:txBody>
      </p:sp>
      <p:sp>
        <p:nvSpPr>
          <p:cNvPr id="4" name="Footer Placeholder 3">
            <a:extLst>
              <a:ext uri="{FF2B5EF4-FFF2-40B4-BE49-F238E27FC236}">
                <a16:creationId xmlns:a16="http://schemas.microsoft.com/office/drawing/2014/main" id="{D265400D-58E9-4DFE-B92F-09872D2E1D6E}"/>
              </a:ext>
            </a:extLst>
          </p:cNvPr>
          <p:cNvSpPr>
            <a:spLocks noGrp="1"/>
          </p:cNvSpPr>
          <p:nvPr>
            <p:ph type="ftr" sz="quarter" idx="2"/>
          </p:nvPr>
        </p:nvSpPr>
        <p:spPr>
          <a:xfrm>
            <a:off x="0" y="8772670"/>
            <a:ext cx="3037840" cy="463406"/>
          </a:xfrm>
          <a:prstGeom prst="rect">
            <a:avLst/>
          </a:prstGeom>
        </p:spPr>
        <p:txBody>
          <a:bodyPr vert="horz" lIns="92803" tIns="46402" rIns="92803" bIns="4640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17C8963-ECC3-4CBD-AB7B-4D35505D7914}"/>
              </a:ext>
            </a:extLst>
          </p:cNvPr>
          <p:cNvSpPr>
            <a:spLocks noGrp="1"/>
          </p:cNvSpPr>
          <p:nvPr>
            <p:ph type="sldNum" sz="quarter" idx="3"/>
          </p:nvPr>
        </p:nvSpPr>
        <p:spPr>
          <a:xfrm>
            <a:off x="3970938" y="8772670"/>
            <a:ext cx="3037840" cy="463406"/>
          </a:xfrm>
          <a:prstGeom prst="rect">
            <a:avLst/>
          </a:prstGeom>
        </p:spPr>
        <p:txBody>
          <a:bodyPr vert="horz" lIns="92803" tIns="46402" rIns="92803" bIns="46402" rtlCol="0" anchor="b"/>
          <a:lstStyle>
            <a:lvl1pPr algn="r">
              <a:defRPr sz="1200"/>
            </a:lvl1pPr>
          </a:lstStyle>
          <a:p>
            <a:fld id="{791792AC-2E0C-4431-AF82-B2B503DFDB7F}" type="slidenum">
              <a:rPr lang="en-US" smtClean="0"/>
              <a:t>‹#›</a:t>
            </a:fld>
            <a:endParaRPr lang="en-US"/>
          </a:p>
        </p:txBody>
      </p:sp>
    </p:spTree>
    <p:extLst>
      <p:ext uri="{BB962C8B-B14F-4D97-AF65-F5344CB8AC3E}">
        <p14:creationId xmlns:p14="http://schemas.microsoft.com/office/powerpoint/2010/main" val="2433125730"/>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3407"/>
          </a:xfrm>
          <a:prstGeom prst="rect">
            <a:avLst/>
          </a:prstGeom>
        </p:spPr>
        <p:txBody>
          <a:bodyPr vert="horz" lIns="92803" tIns="46402" rIns="92803" bIns="46402" rtlCol="0"/>
          <a:lstStyle>
            <a:lvl1pPr algn="l">
              <a:defRPr sz="1200"/>
            </a:lvl1pPr>
          </a:lstStyle>
          <a:p>
            <a:endParaRPr lang="en-US"/>
          </a:p>
        </p:txBody>
      </p:sp>
      <p:sp>
        <p:nvSpPr>
          <p:cNvPr id="3" name="Date Placeholder 2"/>
          <p:cNvSpPr>
            <a:spLocks noGrp="1"/>
          </p:cNvSpPr>
          <p:nvPr>
            <p:ph type="dt" idx="1"/>
          </p:nvPr>
        </p:nvSpPr>
        <p:spPr>
          <a:xfrm>
            <a:off x="3970938" y="1"/>
            <a:ext cx="3037840" cy="463407"/>
          </a:xfrm>
          <a:prstGeom prst="rect">
            <a:avLst/>
          </a:prstGeom>
        </p:spPr>
        <p:txBody>
          <a:bodyPr vert="horz" lIns="92803" tIns="46402" rIns="92803" bIns="46402" rtlCol="0"/>
          <a:lstStyle>
            <a:lvl1pPr algn="r">
              <a:defRPr sz="1200"/>
            </a:lvl1pPr>
          </a:lstStyle>
          <a:p>
            <a:fld id="{FF55DB56-379B-4B22-AC9A-868EFCA80D72}" type="datetime1">
              <a:rPr lang="en-US" smtClean="0"/>
              <a:t>5/1/2026</a:t>
            </a:fld>
            <a:endParaRPr lang="en-US"/>
          </a:p>
        </p:txBody>
      </p:sp>
      <p:sp>
        <p:nvSpPr>
          <p:cNvPr id="4" name="Slide Image Placeholder 3"/>
          <p:cNvSpPr>
            <a:spLocks noGrp="1" noRot="1" noChangeAspect="1"/>
          </p:cNvSpPr>
          <p:nvPr>
            <p:ph type="sldImg" idx="2"/>
          </p:nvPr>
        </p:nvSpPr>
        <p:spPr>
          <a:xfrm>
            <a:off x="735013" y="1154113"/>
            <a:ext cx="5540375" cy="3117850"/>
          </a:xfrm>
          <a:prstGeom prst="rect">
            <a:avLst/>
          </a:prstGeom>
          <a:noFill/>
          <a:ln w="12700">
            <a:solidFill>
              <a:prstClr val="black"/>
            </a:solidFill>
          </a:ln>
        </p:spPr>
        <p:txBody>
          <a:bodyPr vert="horz" lIns="92803" tIns="46402" rIns="92803" bIns="46402" rtlCol="0" anchor="ctr"/>
          <a:lstStyle/>
          <a:p>
            <a:endParaRPr lang="en-US"/>
          </a:p>
        </p:txBody>
      </p:sp>
      <p:sp>
        <p:nvSpPr>
          <p:cNvPr id="5" name="Notes Placeholder 4"/>
          <p:cNvSpPr>
            <a:spLocks noGrp="1"/>
          </p:cNvSpPr>
          <p:nvPr>
            <p:ph type="body" sz="quarter" idx="3"/>
          </p:nvPr>
        </p:nvSpPr>
        <p:spPr>
          <a:xfrm>
            <a:off x="701041" y="4444862"/>
            <a:ext cx="5608320" cy="3636704"/>
          </a:xfrm>
          <a:prstGeom prst="rect">
            <a:avLst/>
          </a:prstGeom>
        </p:spPr>
        <p:txBody>
          <a:bodyPr vert="horz" lIns="92803" tIns="46402" rIns="92803" bIns="4640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0"/>
            <a:ext cx="3037840" cy="463406"/>
          </a:xfrm>
          <a:prstGeom prst="rect">
            <a:avLst/>
          </a:prstGeom>
        </p:spPr>
        <p:txBody>
          <a:bodyPr vert="horz" lIns="92803" tIns="46402" rIns="92803" bIns="4640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70"/>
            <a:ext cx="3037840" cy="463406"/>
          </a:xfrm>
          <a:prstGeom prst="rect">
            <a:avLst/>
          </a:prstGeom>
        </p:spPr>
        <p:txBody>
          <a:bodyPr vert="horz" lIns="92803" tIns="46402" rIns="92803" bIns="46402" rtlCol="0" anchor="b"/>
          <a:lstStyle>
            <a:lvl1pPr algn="r">
              <a:defRPr sz="1200"/>
            </a:lvl1pPr>
          </a:lstStyle>
          <a:p>
            <a:fld id="{18375FA8-C45D-4DF5-BE52-8683D5A48E42}" type="slidenum">
              <a:rPr lang="en-US" smtClean="0"/>
              <a:t>‹#›</a:t>
            </a:fld>
            <a:endParaRPr lang="en-US"/>
          </a:p>
        </p:txBody>
      </p:sp>
    </p:spTree>
    <p:extLst>
      <p:ext uri="{BB962C8B-B14F-4D97-AF65-F5344CB8AC3E}">
        <p14:creationId xmlns:p14="http://schemas.microsoft.com/office/powerpoint/2010/main" val="257446464"/>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FC548-67FE-458E-B663-AB608F7E87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EB9D44-1EDE-40E9-BE76-033902FF04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86A11B-7A4C-457B-A095-35DB328A06E1}"/>
              </a:ext>
            </a:extLst>
          </p:cNvPr>
          <p:cNvSpPr>
            <a:spLocks noGrp="1"/>
          </p:cNvSpPr>
          <p:nvPr>
            <p:ph type="dt" sz="half" idx="10"/>
          </p:nvPr>
        </p:nvSpPr>
        <p:spPr/>
        <p:txBody>
          <a:bodyPr/>
          <a:lstStyle/>
          <a:p>
            <a:fld id="{87A22BE7-BCFB-424B-913A-9F9886CAD621}" type="datetimeFigureOut">
              <a:rPr lang="en-US" smtClean="0"/>
              <a:t>5/1/2026</a:t>
            </a:fld>
            <a:endParaRPr lang="en-US"/>
          </a:p>
        </p:txBody>
      </p:sp>
      <p:sp>
        <p:nvSpPr>
          <p:cNvPr id="5" name="Footer Placeholder 4">
            <a:extLst>
              <a:ext uri="{FF2B5EF4-FFF2-40B4-BE49-F238E27FC236}">
                <a16:creationId xmlns:a16="http://schemas.microsoft.com/office/drawing/2014/main" id="{435B502B-23D6-40F3-BE6E-057F8B11C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266B0E-AEC5-4A85-A0CB-364528EFB9E6}"/>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984969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0B6FD-AB97-48C2-9BFD-D4B8B1F3CC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4053B5-8C56-4553-B34C-27E402D295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505774-B3E7-4AEF-B71B-0FCD9956064C}"/>
              </a:ext>
            </a:extLst>
          </p:cNvPr>
          <p:cNvSpPr>
            <a:spLocks noGrp="1"/>
          </p:cNvSpPr>
          <p:nvPr>
            <p:ph type="dt" sz="half" idx="10"/>
          </p:nvPr>
        </p:nvSpPr>
        <p:spPr/>
        <p:txBody>
          <a:bodyPr/>
          <a:lstStyle/>
          <a:p>
            <a:fld id="{87A22BE7-BCFB-424B-913A-9F9886CAD621}" type="datetimeFigureOut">
              <a:rPr lang="en-US" smtClean="0"/>
              <a:t>5/1/2026</a:t>
            </a:fld>
            <a:endParaRPr lang="en-US"/>
          </a:p>
        </p:txBody>
      </p:sp>
      <p:sp>
        <p:nvSpPr>
          <p:cNvPr id="5" name="Footer Placeholder 4">
            <a:extLst>
              <a:ext uri="{FF2B5EF4-FFF2-40B4-BE49-F238E27FC236}">
                <a16:creationId xmlns:a16="http://schemas.microsoft.com/office/drawing/2014/main" id="{5FC95A76-8639-4CE9-876C-F4D9CBBCBD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066B0E-4231-4D11-8B97-B250B90B40E5}"/>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2791761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12C718-4873-47A5-8EEC-C5776662C9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5AA3E9-8E49-4996-A0F9-1C82FA9E2D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C3DE32-A326-42F6-B74B-99E914C4291D}"/>
              </a:ext>
            </a:extLst>
          </p:cNvPr>
          <p:cNvSpPr>
            <a:spLocks noGrp="1"/>
          </p:cNvSpPr>
          <p:nvPr>
            <p:ph type="dt" sz="half" idx="10"/>
          </p:nvPr>
        </p:nvSpPr>
        <p:spPr/>
        <p:txBody>
          <a:bodyPr/>
          <a:lstStyle/>
          <a:p>
            <a:fld id="{87A22BE7-BCFB-424B-913A-9F9886CAD621}" type="datetimeFigureOut">
              <a:rPr lang="en-US" smtClean="0"/>
              <a:t>5/1/2026</a:t>
            </a:fld>
            <a:endParaRPr lang="en-US"/>
          </a:p>
        </p:txBody>
      </p:sp>
      <p:sp>
        <p:nvSpPr>
          <p:cNvPr id="5" name="Footer Placeholder 4">
            <a:extLst>
              <a:ext uri="{FF2B5EF4-FFF2-40B4-BE49-F238E27FC236}">
                <a16:creationId xmlns:a16="http://schemas.microsoft.com/office/drawing/2014/main" id="{53595386-3199-4FA2-8271-B899CA2BCB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2A621F-A623-49DA-AC28-FB055012C1B5}"/>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658575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8875F-F981-4A23-AC30-FA39398E33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0BE289-9C84-4117-885D-C749A28CBB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235B0A-CD25-429F-92E3-5CE274C011E1}"/>
              </a:ext>
            </a:extLst>
          </p:cNvPr>
          <p:cNvSpPr>
            <a:spLocks noGrp="1"/>
          </p:cNvSpPr>
          <p:nvPr>
            <p:ph type="dt" sz="half" idx="10"/>
          </p:nvPr>
        </p:nvSpPr>
        <p:spPr/>
        <p:txBody>
          <a:bodyPr/>
          <a:lstStyle/>
          <a:p>
            <a:fld id="{87A22BE7-BCFB-424B-913A-9F9886CAD621}" type="datetimeFigureOut">
              <a:rPr lang="en-US" smtClean="0"/>
              <a:t>5/1/2026</a:t>
            </a:fld>
            <a:endParaRPr lang="en-US"/>
          </a:p>
        </p:txBody>
      </p:sp>
      <p:sp>
        <p:nvSpPr>
          <p:cNvPr id="5" name="Footer Placeholder 4">
            <a:extLst>
              <a:ext uri="{FF2B5EF4-FFF2-40B4-BE49-F238E27FC236}">
                <a16:creationId xmlns:a16="http://schemas.microsoft.com/office/drawing/2014/main" id="{CDCD4AB4-F09B-4769-B00C-85C47AE624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5FCDE6-FB8C-437C-A97A-7109A3D3DFFF}"/>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1314550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5547-4C5D-44D5-9E49-B49105184A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43B972-1383-409A-B898-C3E6374E19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600F9E-61A3-44F9-9FFD-DA08EC76DBA9}"/>
              </a:ext>
            </a:extLst>
          </p:cNvPr>
          <p:cNvSpPr>
            <a:spLocks noGrp="1"/>
          </p:cNvSpPr>
          <p:nvPr>
            <p:ph type="dt" sz="half" idx="10"/>
          </p:nvPr>
        </p:nvSpPr>
        <p:spPr/>
        <p:txBody>
          <a:bodyPr/>
          <a:lstStyle/>
          <a:p>
            <a:fld id="{87A22BE7-BCFB-424B-913A-9F9886CAD621}" type="datetimeFigureOut">
              <a:rPr lang="en-US" smtClean="0"/>
              <a:t>5/1/2026</a:t>
            </a:fld>
            <a:endParaRPr lang="en-US"/>
          </a:p>
        </p:txBody>
      </p:sp>
      <p:sp>
        <p:nvSpPr>
          <p:cNvPr id="5" name="Footer Placeholder 4">
            <a:extLst>
              <a:ext uri="{FF2B5EF4-FFF2-40B4-BE49-F238E27FC236}">
                <a16:creationId xmlns:a16="http://schemas.microsoft.com/office/drawing/2014/main" id="{C88919F3-FC65-49A3-9F5C-E8DA00CC1E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DDD9F0-5AF7-4AA5-9E83-9438A85FBC20}"/>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3801402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E749F-119B-417F-A576-ABD41D04C6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67D999-606C-48B7-ABF7-6DF7A7BE1F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680A96-4F4A-46DE-AB07-26369BCACE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617403-96AC-4F65-958E-1D25B880B54B}"/>
              </a:ext>
            </a:extLst>
          </p:cNvPr>
          <p:cNvSpPr>
            <a:spLocks noGrp="1"/>
          </p:cNvSpPr>
          <p:nvPr>
            <p:ph type="dt" sz="half" idx="10"/>
          </p:nvPr>
        </p:nvSpPr>
        <p:spPr/>
        <p:txBody>
          <a:bodyPr/>
          <a:lstStyle/>
          <a:p>
            <a:fld id="{87A22BE7-BCFB-424B-913A-9F9886CAD621}" type="datetimeFigureOut">
              <a:rPr lang="en-US" smtClean="0"/>
              <a:t>5/1/2026</a:t>
            </a:fld>
            <a:endParaRPr lang="en-US"/>
          </a:p>
        </p:txBody>
      </p:sp>
      <p:sp>
        <p:nvSpPr>
          <p:cNvPr id="6" name="Footer Placeholder 5">
            <a:extLst>
              <a:ext uri="{FF2B5EF4-FFF2-40B4-BE49-F238E27FC236}">
                <a16:creationId xmlns:a16="http://schemas.microsoft.com/office/drawing/2014/main" id="{15CDE11A-6880-4551-8539-088B994A93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AD734C-94C0-4C11-B819-FC26D5D67796}"/>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3547129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3CFD1-A1C0-4BCC-B7AF-AB83CC12DA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A93A3A-0650-4EF8-83DD-92D6E5D1C6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0D35E5-D832-45DF-8758-5683001689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A9BECE-75F5-4A77-8451-EB70643641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F64555-777B-4FF5-B16B-EE57A2960B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20E673-33BD-45BA-8C01-48FB82DBED70}"/>
              </a:ext>
            </a:extLst>
          </p:cNvPr>
          <p:cNvSpPr>
            <a:spLocks noGrp="1"/>
          </p:cNvSpPr>
          <p:nvPr>
            <p:ph type="dt" sz="half" idx="10"/>
          </p:nvPr>
        </p:nvSpPr>
        <p:spPr/>
        <p:txBody>
          <a:bodyPr/>
          <a:lstStyle/>
          <a:p>
            <a:fld id="{87A22BE7-BCFB-424B-913A-9F9886CAD621}" type="datetimeFigureOut">
              <a:rPr lang="en-US" smtClean="0"/>
              <a:t>5/1/2026</a:t>
            </a:fld>
            <a:endParaRPr lang="en-US"/>
          </a:p>
        </p:txBody>
      </p:sp>
      <p:sp>
        <p:nvSpPr>
          <p:cNvPr id="8" name="Footer Placeholder 7">
            <a:extLst>
              <a:ext uri="{FF2B5EF4-FFF2-40B4-BE49-F238E27FC236}">
                <a16:creationId xmlns:a16="http://schemas.microsoft.com/office/drawing/2014/main" id="{892EE3C2-71BF-4912-A99B-8814C53354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85F93F-42E1-4329-8F1A-0FCB7A6AA37A}"/>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2942327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824D8-3F60-48AA-BD80-4746F03340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103FF6-5006-4106-8060-3EFCF4630D5B}"/>
              </a:ext>
            </a:extLst>
          </p:cNvPr>
          <p:cNvSpPr>
            <a:spLocks noGrp="1"/>
          </p:cNvSpPr>
          <p:nvPr>
            <p:ph type="dt" sz="half" idx="10"/>
          </p:nvPr>
        </p:nvSpPr>
        <p:spPr/>
        <p:txBody>
          <a:bodyPr/>
          <a:lstStyle/>
          <a:p>
            <a:fld id="{87A22BE7-BCFB-424B-913A-9F9886CAD621}" type="datetimeFigureOut">
              <a:rPr lang="en-US" smtClean="0"/>
              <a:t>5/1/2026</a:t>
            </a:fld>
            <a:endParaRPr lang="en-US"/>
          </a:p>
        </p:txBody>
      </p:sp>
      <p:sp>
        <p:nvSpPr>
          <p:cNvPr id="4" name="Footer Placeholder 3">
            <a:extLst>
              <a:ext uri="{FF2B5EF4-FFF2-40B4-BE49-F238E27FC236}">
                <a16:creationId xmlns:a16="http://schemas.microsoft.com/office/drawing/2014/main" id="{7500C73D-C919-4CEB-AB8D-F59BF5E817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829F84-436A-45C7-9181-4D3337EE4067}"/>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53377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83FD68-9A44-40C8-946E-DC24135B1586}"/>
              </a:ext>
            </a:extLst>
          </p:cNvPr>
          <p:cNvSpPr>
            <a:spLocks noGrp="1"/>
          </p:cNvSpPr>
          <p:nvPr>
            <p:ph type="dt" sz="half" idx="10"/>
          </p:nvPr>
        </p:nvSpPr>
        <p:spPr/>
        <p:txBody>
          <a:bodyPr/>
          <a:lstStyle/>
          <a:p>
            <a:fld id="{87A22BE7-BCFB-424B-913A-9F9886CAD621}" type="datetimeFigureOut">
              <a:rPr lang="en-US" smtClean="0"/>
              <a:t>5/1/2026</a:t>
            </a:fld>
            <a:endParaRPr lang="en-US"/>
          </a:p>
        </p:txBody>
      </p:sp>
      <p:sp>
        <p:nvSpPr>
          <p:cNvPr id="3" name="Footer Placeholder 2">
            <a:extLst>
              <a:ext uri="{FF2B5EF4-FFF2-40B4-BE49-F238E27FC236}">
                <a16:creationId xmlns:a16="http://schemas.microsoft.com/office/drawing/2014/main" id="{1B1B5B9D-153C-4B3C-8F57-8FD8C0FF6E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07C110-6364-4819-AC60-B105764E5D8B}"/>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1557883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EC790-7D9A-45A3-A6BD-5EE820A8D3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4013D7-56FC-4252-8BEA-479C2CE1A4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2451FF-F05E-4F72-8DFA-C9C7F2FA01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BD4F82-D51F-4D70-8789-AB2C73661764}"/>
              </a:ext>
            </a:extLst>
          </p:cNvPr>
          <p:cNvSpPr>
            <a:spLocks noGrp="1"/>
          </p:cNvSpPr>
          <p:nvPr>
            <p:ph type="dt" sz="half" idx="10"/>
          </p:nvPr>
        </p:nvSpPr>
        <p:spPr/>
        <p:txBody>
          <a:bodyPr/>
          <a:lstStyle/>
          <a:p>
            <a:fld id="{87A22BE7-BCFB-424B-913A-9F9886CAD621}" type="datetimeFigureOut">
              <a:rPr lang="en-US" smtClean="0"/>
              <a:t>5/1/2026</a:t>
            </a:fld>
            <a:endParaRPr lang="en-US"/>
          </a:p>
        </p:txBody>
      </p:sp>
      <p:sp>
        <p:nvSpPr>
          <p:cNvPr id="6" name="Footer Placeholder 5">
            <a:extLst>
              <a:ext uri="{FF2B5EF4-FFF2-40B4-BE49-F238E27FC236}">
                <a16:creationId xmlns:a16="http://schemas.microsoft.com/office/drawing/2014/main" id="{7FF572E7-F08D-4393-82D5-96F72E2192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D2D780-771E-4142-A457-0032FF02CC1E}"/>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3763351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5BACE-6ADC-4901-B953-C3FC02FC9C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166E9F-8C84-40C2-8009-F7E8F57559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71736C-A0CB-49DA-9BD2-7A68BBB427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1173AB-2E28-476D-B612-2DC49DFFB2E5}"/>
              </a:ext>
            </a:extLst>
          </p:cNvPr>
          <p:cNvSpPr>
            <a:spLocks noGrp="1"/>
          </p:cNvSpPr>
          <p:nvPr>
            <p:ph type="dt" sz="half" idx="10"/>
          </p:nvPr>
        </p:nvSpPr>
        <p:spPr/>
        <p:txBody>
          <a:bodyPr/>
          <a:lstStyle/>
          <a:p>
            <a:fld id="{87A22BE7-BCFB-424B-913A-9F9886CAD621}" type="datetimeFigureOut">
              <a:rPr lang="en-US" smtClean="0"/>
              <a:t>5/1/2026</a:t>
            </a:fld>
            <a:endParaRPr lang="en-US"/>
          </a:p>
        </p:txBody>
      </p:sp>
      <p:sp>
        <p:nvSpPr>
          <p:cNvPr id="6" name="Footer Placeholder 5">
            <a:extLst>
              <a:ext uri="{FF2B5EF4-FFF2-40B4-BE49-F238E27FC236}">
                <a16:creationId xmlns:a16="http://schemas.microsoft.com/office/drawing/2014/main" id="{9E045A3A-C33F-401C-9393-1F0EFFDBF4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B6A949-F8AA-4508-BE71-345CAA793862}"/>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1478493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4D3CC5-2EC5-43DB-A69C-99D15B4652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C25225-E637-48AE-980F-8F10378BDD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F9F905-4740-4F0B-822B-CA46445655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A22BE7-BCFB-424B-913A-9F9886CAD621}" type="datetimeFigureOut">
              <a:rPr lang="en-US" smtClean="0"/>
              <a:t>5/1/2026</a:t>
            </a:fld>
            <a:endParaRPr lang="en-US"/>
          </a:p>
        </p:txBody>
      </p:sp>
      <p:sp>
        <p:nvSpPr>
          <p:cNvPr id="5" name="Footer Placeholder 4">
            <a:extLst>
              <a:ext uri="{FF2B5EF4-FFF2-40B4-BE49-F238E27FC236}">
                <a16:creationId xmlns:a16="http://schemas.microsoft.com/office/drawing/2014/main" id="{D7004706-102A-4056-A554-B93B3C79CC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2443DA-E68E-462B-899F-7884B9B644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0C54E7-E51F-488B-86BE-92F97D261311}" type="slidenum">
              <a:rPr lang="en-US" smtClean="0"/>
              <a:t>‹#›</a:t>
            </a:fld>
            <a:endParaRPr lang="en-US"/>
          </a:p>
        </p:txBody>
      </p:sp>
    </p:spTree>
    <p:extLst>
      <p:ext uri="{BB962C8B-B14F-4D97-AF65-F5344CB8AC3E}">
        <p14:creationId xmlns:p14="http://schemas.microsoft.com/office/powerpoint/2010/main" val="149585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tmp"/><Relationship Id="rId4" Type="http://schemas.openxmlformats.org/officeDocument/2006/relationships/image" Target="../media/image5.tmp"/></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9.tmp"/></Relationships>
</file>

<file path=ppt/slides/_rels/slide6.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1.tmp"/><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026A76F-F5E6-45C7-89A3-4EB4370E03F6}"/>
              </a:ext>
            </a:extLst>
          </p:cNvPr>
          <p:cNvPicPr>
            <a:picLocks noGrp="1" noChangeAspect="1"/>
          </p:cNvPicPr>
          <p:nvPr>
            <p:ph idx="1"/>
          </p:nvPr>
        </p:nvPicPr>
        <p:blipFill rotWithShape="1">
          <a:blip r:embed="rId2"/>
          <a:srcRect l="426" r="-1" b="-1"/>
          <a:stretch/>
        </p:blipFill>
        <p:spPr>
          <a:xfrm>
            <a:off x="20" y="0"/>
            <a:ext cx="12191980" cy="7043737"/>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TextBox 17">
            <a:extLst>
              <a:ext uri="{FF2B5EF4-FFF2-40B4-BE49-F238E27FC236}">
                <a16:creationId xmlns:a16="http://schemas.microsoft.com/office/drawing/2014/main" id="{25EFAFCE-0F80-4507-A2E8-2E07F8716B0C}"/>
              </a:ext>
            </a:extLst>
          </p:cNvPr>
          <p:cNvSpPr txBox="1"/>
          <p:nvPr/>
        </p:nvSpPr>
        <p:spPr>
          <a:xfrm>
            <a:off x="7241067" y="5390825"/>
            <a:ext cx="4624905" cy="954107"/>
          </a:xfrm>
          <a:prstGeom prst="rect">
            <a:avLst/>
          </a:prstGeom>
          <a:noFill/>
        </p:spPr>
        <p:txBody>
          <a:bodyPr wrap="square">
            <a:spAutoFit/>
          </a:bodyPr>
          <a:lstStyle/>
          <a:p>
            <a:pPr algn="ctr"/>
            <a:r>
              <a:rPr lang="en-US" sz="2800" b="1" dirty="0">
                <a:ln w="6350">
                  <a:solidFill>
                    <a:schemeClr val="tx1"/>
                  </a:solidFill>
                </a:ln>
                <a:solidFill>
                  <a:srgbClr val="0D0DB3"/>
                </a:solidFill>
                <a:latin typeface="Britannic Bold" panose="020B0903060703020204" pitchFamily="34" charset="0"/>
                <a:cs typeface="Aharoni" panose="02010803020104030203" pitchFamily="2" charset="-79"/>
              </a:rPr>
              <a:t>COMMUNITY MATTERS.  </a:t>
            </a:r>
          </a:p>
          <a:p>
            <a:pPr algn="ctr"/>
            <a:r>
              <a:rPr lang="en-US" sz="2800" b="1" dirty="0">
                <a:ln w="6350">
                  <a:solidFill>
                    <a:schemeClr val="tx1"/>
                  </a:solidFill>
                </a:ln>
                <a:solidFill>
                  <a:srgbClr val="0D0DB3"/>
                </a:solidFill>
                <a:latin typeface="Britannic Bold" panose="020B0903060703020204" pitchFamily="34" charset="0"/>
                <a:cs typeface="Aharoni" panose="02010803020104030203" pitchFamily="2" charset="-79"/>
              </a:rPr>
              <a:t>WE ARE A TEAM.</a:t>
            </a:r>
          </a:p>
        </p:txBody>
      </p:sp>
      <p:pic>
        <p:nvPicPr>
          <p:cNvPr id="20" name="Picture 19" descr="Logo&#10;&#10;Description automatically generated">
            <a:extLst>
              <a:ext uri="{FF2B5EF4-FFF2-40B4-BE49-F238E27FC236}">
                <a16:creationId xmlns:a16="http://schemas.microsoft.com/office/drawing/2014/main" id="{49787CCE-1A6A-4DE4-8F5C-B16DD1EDA4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5893" y="513068"/>
            <a:ext cx="3862343" cy="4566557"/>
          </a:xfrm>
          <a:prstGeom prst="rect">
            <a:avLst/>
          </a:prstGeom>
        </p:spPr>
      </p:pic>
      <p:sp>
        <p:nvSpPr>
          <p:cNvPr id="23" name="TextBox 22">
            <a:extLst>
              <a:ext uri="{FF2B5EF4-FFF2-40B4-BE49-F238E27FC236}">
                <a16:creationId xmlns:a16="http://schemas.microsoft.com/office/drawing/2014/main" id="{BF6BAF1A-395B-40BC-B77F-0FACA0DAEA4E}"/>
              </a:ext>
            </a:extLst>
          </p:cNvPr>
          <p:cNvSpPr txBox="1"/>
          <p:nvPr/>
        </p:nvSpPr>
        <p:spPr>
          <a:xfrm>
            <a:off x="531956" y="5364147"/>
            <a:ext cx="1939101" cy="954107"/>
          </a:xfrm>
          <a:prstGeom prst="rect">
            <a:avLst/>
          </a:prstGeom>
        </p:spPr>
        <p:txBody>
          <a:bodyPr vert="horz" lIns="91440" tIns="45720" rIns="91440" bIns="45720" rtlCol="0" anchor="t">
            <a:normAutofit/>
          </a:bodyPr>
          <a:lstStyle/>
          <a:p>
            <a:pPr algn="ctr">
              <a:lnSpc>
                <a:spcPct val="50000"/>
              </a:lnSpc>
              <a:spcBef>
                <a:spcPts val="1000"/>
              </a:spcBef>
              <a:spcAft>
                <a:spcPts val="600"/>
              </a:spcAft>
            </a:pPr>
            <a:r>
              <a:rPr lang="en-US" sz="1400" b="1" kern="1200" dirty="0">
                <a:ln w="6350">
                  <a:solidFill>
                    <a:schemeClr val="tx1"/>
                  </a:solidFill>
                </a:ln>
                <a:solidFill>
                  <a:schemeClr val="bg1"/>
                </a:solidFill>
                <a:latin typeface="Impact" panose="020B0806030902050204" pitchFamily="34" charset="0"/>
              </a:rPr>
              <a:t>1025 CAMPBELL ROAD</a:t>
            </a:r>
          </a:p>
          <a:p>
            <a:pPr algn="ctr">
              <a:lnSpc>
                <a:spcPct val="50000"/>
              </a:lnSpc>
              <a:spcBef>
                <a:spcPts val="1000"/>
              </a:spcBef>
              <a:spcAft>
                <a:spcPts val="600"/>
              </a:spcAft>
            </a:pPr>
            <a:r>
              <a:rPr lang="en-US" sz="1400" b="1" kern="1200" dirty="0">
                <a:ln w="6350">
                  <a:solidFill>
                    <a:schemeClr val="tx1"/>
                  </a:solidFill>
                </a:ln>
                <a:solidFill>
                  <a:schemeClr val="bg1"/>
                </a:solidFill>
                <a:latin typeface="Impact" panose="020B0806030902050204" pitchFamily="34" charset="0"/>
              </a:rPr>
              <a:t>HOUSTON, TX 77055</a:t>
            </a:r>
          </a:p>
          <a:p>
            <a:pPr algn="ctr">
              <a:lnSpc>
                <a:spcPct val="50000"/>
              </a:lnSpc>
              <a:spcBef>
                <a:spcPts val="1000"/>
              </a:spcBef>
              <a:spcAft>
                <a:spcPts val="600"/>
              </a:spcAft>
            </a:pPr>
            <a:r>
              <a:rPr lang="en-US" sz="1400" b="1" kern="1200" dirty="0">
                <a:ln w="6350">
                  <a:solidFill>
                    <a:schemeClr val="tx1"/>
                  </a:solidFill>
                </a:ln>
                <a:solidFill>
                  <a:schemeClr val="bg1"/>
                </a:solidFill>
                <a:latin typeface="Impact" panose="020B0806030902050204" pitchFamily="34" charset="0"/>
              </a:rPr>
              <a:t>PHONE: 713-465-8323</a:t>
            </a:r>
          </a:p>
        </p:txBody>
      </p:sp>
      <p:sp>
        <p:nvSpPr>
          <p:cNvPr id="24" name="TextBox 23">
            <a:extLst>
              <a:ext uri="{FF2B5EF4-FFF2-40B4-BE49-F238E27FC236}">
                <a16:creationId xmlns:a16="http://schemas.microsoft.com/office/drawing/2014/main" id="{A4BEB5D1-F0F3-4A1E-A246-9582AF86D03C}"/>
              </a:ext>
            </a:extLst>
          </p:cNvPr>
          <p:cNvSpPr txBox="1"/>
          <p:nvPr/>
        </p:nvSpPr>
        <p:spPr>
          <a:xfrm>
            <a:off x="57786" y="2545104"/>
            <a:ext cx="4144911" cy="830997"/>
          </a:xfrm>
          <a:prstGeom prst="rect">
            <a:avLst/>
          </a:prstGeom>
          <a:noFill/>
        </p:spPr>
        <p:txBody>
          <a:bodyPr wrap="square">
            <a:spAutoFit/>
          </a:bodyPr>
          <a:lstStyle/>
          <a:p>
            <a:pPr algn="ctr"/>
            <a:r>
              <a:rPr lang="en-US" sz="2400" b="1" dirty="0">
                <a:ln w="6350">
                  <a:solidFill>
                    <a:schemeClr val="tx1"/>
                  </a:solidFill>
                </a:ln>
                <a:solidFill>
                  <a:schemeClr val="bg1"/>
                </a:solidFill>
                <a:latin typeface="Impact" panose="020B0806030902050204" pitchFamily="34" charset="0"/>
              </a:rPr>
              <a:t>MONTHLY  NEWSLETTER:  </a:t>
            </a:r>
          </a:p>
          <a:p>
            <a:pPr algn="ctr"/>
            <a:r>
              <a:rPr lang="en-US" sz="2400" b="1" dirty="0">
                <a:ln w="6350">
                  <a:solidFill>
                    <a:schemeClr val="tx1"/>
                  </a:solidFill>
                </a:ln>
                <a:solidFill>
                  <a:schemeClr val="bg1"/>
                </a:solidFill>
                <a:latin typeface="Impact" panose="020B0806030902050204" pitchFamily="34" charset="0"/>
              </a:rPr>
              <a:t>MAY  2026</a:t>
            </a:r>
          </a:p>
        </p:txBody>
      </p:sp>
      <p:sp>
        <p:nvSpPr>
          <p:cNvPr id="26" name="TextBox 25">
            <a:extLst>
              <a:ext uri="{FF2B5EF4-FFF2-40B4-BE49-F238E27FC236}">
                <a16:creationId xmlns:a16="http://schemas.microsoft.com/office/drawing/2014/main" id="{869AD172-874F-4E86-9134-78C2791316A1}"/>
              </a:ext>
            </a:extLst>
          </p:cNvPr>
          <p:cNvSpPr txBox="1"/>
          <p:nvPr/>
        </p:nvSpPr>
        <p:spPr>
          <a:xfrm>
            <a:off x="0" y="313532"/>
            <a:ext cx="5589814" cy="1200329"/>
          </a:xfrm>
          <a:prstGeom prst="rect">
            <a:avLst/>
          </a:prstGeom>
          <a:noFill/>
        </p:spPr>
        <p:txBody>
          <a:bodyPr wrap="square">
            <a:spAutoFit/>
          </a:bodyPr>
          <a:lstStyle/>
          <a:p>
            <a:pPr algn="ctr"/>
            <a:r>
              <a:rPr lang="en-US" sz="3600" b="1" spc="300" dirty="0">
                <a:ln w="9525">
                  <a:solidFill>
                    <a:schemeClr val="tx1"/>
                  </a:solidFill>
                </a:ln>
                <a:solidFill>
                  <a:schemeClr val="bg1"/>
                </a:solidFill>
                <a:latin typeface="Impact" panose="020B0806030902050204" pitchFamily="34" charset="0"/>
              </a:rPr>
              <a:t>SPRING VALLEY VILLAGE POLICE DEPARTMENT</a:t>
            </a:r>
          </a:p>
        </p:txBody>
      </p:sp>
    </p:spTree>
    <p:extLst>
      <p:ext uri="{BB962C8B-B14F-4D97-AF65-F5344CB8AC3E}">
        <p14:creationId xmlns:p14="http://schemas.microsoft.com/office/powerpoint/2010/main" val="2644404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72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7" name="Table 6">
            <a:extLst>
              <a:ext uri="{FF2B5EF4-FFF2-40B4-BE49-F238E27FC236}">
                <a16:creationId xmlns:a16="http://schemas.microsoft.com/office/drawing/2014/main" id="{681D1EA8-B09B-4156-B85C-F5AF9C440432}"/>
              </a:ext>
            </a:extLst>
          </p:cNvPr>
          <p:cNvGraphicFramePr>
            <a:graphicFrameLocks noGrp="1"/>
          </p:cNvGraphicFramePr>
          <p:nvPr>
            <p:extLst>
              <p:ext uri="{D42A27DB-BD31-4B8C-83A1-F6EECF244321}">
                <p14:modId xmlns:p14="http://schemas.microsoft.com/office/powerpoint/2010/main" val="452877729"/>
              </p:ext>
            </p:extLst>
          </p:nvPr>
        </p:nvGraphicFramePr>
        <p:xfrm>
          <a:off x="469095" y="1796863"/>
          <a:ext cx="6716709" cy="4066367"/>
        </p:xfrm>
        <a:graphic>
          <a:graphicData uri="http://schemas.openxmlformats.org/drawingml/2006/table">
            <a:tbl>
              <a:tblPr>
                <a:tableStyleId>{5C22544A-7EE6-4342-B048-85BDC9FD1C3A}</a:tableStyleId>
              </a:tblPr>
              <a:tblGrid>
                <a:gridCol w="2601909">
                  <a:extLst>
                    <a:ext uri="{9D8B030D-6E8A-4147-A177-3AD203B41FA5}">
                      <a16:colId xmlns:a16="http://schemas.microsoft.com/office/drawing/2014/main" val="2237848879"/>
                    </a:ext>
                  </a:extLst>
                </a:gridCol>
                <a:gridCol w="906068">
                  <a:extLst>
                    <a:ext uri="{9D8B030D-6E8A-4147-A177-3AD203B41FA5}">
                      <a16:colId xmlns:a16="http://schemas.microsoft.com/office/drawing/2014/main" val="273384134"/>
                    </a:ext>
                  </a:extLst>
                </a:gridCol>
                <a:gridCol w="1980608">
                  <a:extLst>
                    <a:ext uri="{9D8B030D-6E8A-4147-A177-3AD203B41FA5}">
                      <a16:colId xmlns:a16="http://schemas.microsoft.com/office/drawing/2014/main" val="84159168"/>
                    </a:ext>
                  </a:extLst>
                </a:gridCol>
                <a:gridCol w="280888">
                  <a:extLst>
                    <a:ext uri="{9D8B030D-6E8A-4147-A177-3AD203B41FA5}">
                      <a16:colId xmlns:a16="http://schemas.microsoft.com/office/drawing/2014/main" val="2172215736"/>
                    </a:ext>
                  </a:extLst>
                </a:gridCol>
                <a:gridCol w="947236">
                  <a:extLst>
                    <a:ext uri="{9D8B030D-6E8A-4147-A177-3AD203B41FA5}">
                      <a16:colId xmlns:a16="http://schemas.microsoft.com/office/drawing/2014/main" val="2756215705"/>
                    </a:ext>
                  </a:extLst>
                </a:gridCol>
              </a:tblGrid>
              <a:tr h="480291">
                <a:tc gridSpan="2">
                  <a:txBody>
                    <a:bodyPr/>
                    <a:lstStyle/>
                    <a:p>
                      <a:pPr algn="l" fontAlgn="ctr"/>
                      <a:r>
                        <a:rPr lang="en-US" sz="2500" b="1" u="sng" kern="1200" dirty="0">
                          <a:solidFill>
                            <a:srgbClr val="0D0DB3"/>
                          </a:solidFill>
                          <a:latin typeface="Agency FB" panose="020B0503020202020204" pitchFamily="34" charset="0"/>
                          <a:ea typeface="+mj-ea"/>
                          <a:cs typeface="+mj-cs"/>
                        </a:rPr>
                        <a:t>EMERGENCY</a:t>
                      </a:r>
                    </a:p>
                  </a:txBody>
                  <a:tcPr marL="3810" marR="3810" marT="3810" marB="0" anchor="ctr">
                    <a:solidFill>
                      <a:schemeClr val="accent1">
                        <a:tint val="20000"/>
                        <a:alpha val="0"/>
                      </a:schemeClr>
                    </a:solidFill>
                  </a:tcPr>
                </a:tc>
                <a:tc hMerge="1">
                  <a:txBody>
                    <a:bodyPr/>
                    <a:lstStyle/>
                    <a:p>
                      <a:pPr algn="l" fontAlgn="ctr"/>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tc gridSpan="3">
                  <a:txBody>
                    <a:bodyPr/>
                    <a:lstStyle/>
                    <a:p>
                      <a:pPr algn="l" fontAlgn="ctr"/>
                      <a:r>
                        <a:rPr lang="en-US" sz="2500" b="1" u="sng" kern="1200" dirty="0">
                          <a:solidFill>
                            <a:srgbClr val="0D0DB3"/>
                          </a:solidFill>
                          <a:latin typeface="Agency FB" panose="020B0503020202020204" pitchFamily="34" charset="0"/>
                          <a:ea typeface="+mj-ea"/>
                          <a:cs typeface="+mj-cs"/>
                        </a:rPr>
                        <a:t>NON - EMERGENCY</a:t>
                      </a:r>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algn="l" fontAlgn="ctr"/>
                      <a:endParaRPr lang="en-US" sz="1200" b="1" i="0" u="none" strike="noStrike" dirty="0">
                        <a:solidFill>
                          <a:srgbClr val="000000"/>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676699342"/>
                  </a:ext>
                </a:extLst>
              </a:tr>
              <a:tr h="298991">
                <a:tc gridSpan="2">
                  <a:txBody>
                    <a:bodyPr/>
                    <a:lstStyle/>
                    <a:p>
                      <a:pPr lvl="1" algn="l" fontAlgn="ctr"/>
                      <a:r>
                        <a:rPr lang="en-US" sz="1200" u="none" strike="noStrike" dirty="0">
                          <a:solidFill>
                            <a:srgbClr val="0D0DB3"/>
                          </a:solidFill>
                          <a:effectLst/>
                        </a:rPr>
                        <a:t>911 - FOR ALL EMERGENCY</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lvl="1" algn="l" fontAlgn="ct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3">
                  <a:txBody>
                    <a:bodyPr/>
                    <a:lstStyle/>
                    <a:p>
                      <a:pPr lvl="1" algn="l" fontAlgn="ctr"/>
                      <a:r>
                        <a:rPr lang="en-US" sz="1200" u="none" strike="noStrike" dirty="0">
                          <a:solidFill>
                            <a:srgbClr val="0D0DB3"/>
                          </a:solidFill>
                          <a:effectLst/>
                        </a:rPr>
                        <a:t>713-465-8323</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algn="l" fontAlgn="ctr"/>
                      <a:endParaRPr lang="en-US" sz="1100" b="0" i="0" u="none" strike="noStrike" dirty="0">
                        <a:solidFill>
                          <a:srgbClr val="000000"/>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2319118413"/>
                  </a:ext>
                </a:extLst>
              </a:tr>
              <a:tr h="322330">
                <a:tc gridSpan="2">
                  <a:txBody>
                    <a:bodyPr/>
                    <a:lstStyle/>
                    <a:p>
                      <a:pPr marL="457200" marR="0" lvl="1" indent="0" algn="l" defTabSz="914400" rtl="0" eaLnBrk="1" fontAlgn="ctr" latinLnBrk="0" hangingPunct="1">
                        <a:lnSpc>
                          <a:spcPct val="100000"/>
                        </a:lnSpc>
                        <a:spcBef>
                          <a:spcPts val="0"/>
                        </a:spcBef>
                        <a:spcAft>
                          <a:spcPts val="0"/>
                        </a:spcAft>
                        <a:buClrTx/>
                        <a:buSzTx/>
                        <a:buFontTx/>
                        <a:buNone/>
                        <a:tabLst/>
                        <a:defRPr/>
                      </a:pPr>
                      <a:r>
                        <a:rPr lang="en-US" sz="1100" u="none" strike="noStrike" dirty="0">
                          <a:solidFill>
                            <a:srgbClr val="0D0DB3"/>
                          </a:solidFill>
                          <a:effectLst/>
                        </a:rPr>
                        <a:t>988 – NATIONAL SUICIDE &amp; MENTAL HEALTH</a:t>
                      </a: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marL="457200" marR="0" lvl="1" indent="0" algn="l" defTabSz="914400" rtl="0" eaLnBrk="1" fontAlgn="ctr" latinLnBrk="0" hangingPunct="1">
                        <a:lnSpc>
                          <a:spcPct val="100000"/>
                        </a:lnSpc>
                        <a:spcBef>
                          <a:spcPts val="0"/>
                        </a:spcBef>
                        <a:spcAft>
                          <a:spcPts val="0"/>
                        </a:spcAft>
                        <a:buClrTx/>
                        <a:buSzTx/>
                        <a:buFontTx/>
                        <a:buNone/>
                        <a:tabLst/>
                        <a:defRPr/>
                      </a:pP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2442041833"/>
                  </a:ext>
                </a:extLst>
              </a:tr>
              <a:tr h="0">
                <a:tc gridSpan="2">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1734529278"/>
                  </a:ext>
                </a:extLst>
              </a:tr>
              <a:tr h="429794">
                <a:tc gridSpan="2">
                  <a:txBody>
                    <a:bodyPr/>
                    <a:lstStyle/>
                    <a:p>
                      <a:pPr algn="l" fontAlgn="ctr"/>
                      <a:r>
                        <a:rPr lang="en-US" sz="2500" b="1" u="sng" kern="1200" dirty="0">
                          <a:solidFill>
                            <a:srgbClr val="0D0DB3"/>
                          </a:solidFill>
                          <a:latin typeface="Agency FB" panose="020B0503020202020204" pitchFamily="34" charset="0"/>
                          <a:ea typeface="+mj-ea"/>
                          <a:cs typeface="+mj-cs"/>
                        </a:rPr>
                        <a:t>SPRING VALLEY VILLAGE</a:t>
                      </a:r>
                    </a:p>
                  </a:txBody>
                  <a:tcPr marL="3810" marR="3810" marT="3810" marB="0" anchor="ctr">
                    <a:solidFill>
                      <a:schemeClr val="accent1">
                        <a:tint val="20000"/>
                        <a:alpha val="0"/>
                      </a:schemeClr>
                    </a:solidFill>
                  </a:tcPr>
                </a:tc>
                <a:tc hMerge="1">
                  <a:txBody>
                    <a:bodyPr/>
                    <a:lstStyle/>
                    <a:p>
                      <a:pPr algn="l" fontAlgn="ctr"/>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tc gridSpan="3">
                  <a:txBody>
                    <a:bodyPr/>
                    <a:lstStyle/>
                    <a:p>
                      <a:pPr marL="0" algn="l" defTabSz="914400" rtl="0" eaLnBrk="1" fontAlgn="ctr" latinLnBrk="0" hangingPunct="1"/>
                      <a:r>
                        <a:rPr lang="en-US" sz="2500" b="1" u="sng" kern="1200" dirty="0">
                          <a:solidFill>
                            <a:srgbClr val="0D0DB3"/>
                          </a:solidFill>
                          <a:latin typeface="Agency FB" panose="020B0503020202020204" pitchFamily="34" charset="0"/>
                          <a:ea typeface="+mj-ea"/>
                          <a:cs typeface="+mj-cs"/>
                        </a:rPr>
                        <a:t>VILLAGE FIRE DEPARTMENT</a:t>
                      </a:r>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marL="0" algn="l" defTabSz="914400" rtl="0" eaLnBrk="1" fontAlgn="ctr" latinLnBrk="0" hangingPunct="1"/>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extLst>
                  <a:ext uri="{0D108BD9-81ED-4DB2-BD59-A6C34878D82A}">
                    <a16:rowId xmlns:a16="http://schemas.microsoft.com/office/drawing/2014/main" val="3213473143"/>
                  </a:ext>
                </a:extLst>
              </a:tr>
              <a:tr h="369717">
                <a:tc>
                  <a:txBody>
                    <a:bodyPr/>
                    <a:lstStyle/>
                    <a:p>
                      <a:pPr lvl="1" algn="l" fontAlgn="b"/>
                      <a:r>
                        <a:rPr lang="en-US" sz="1200" kern="1200" dirty="0">
                          <a:solidFill>
                            <a:srgbClr val="0D0DB3"/>
                          </a:solidFill>
                          <a:effectLst/>
                          <a:latin typeface="+mn-lt"/>
                          <a:ea typeface="+mn-ea"/>
                          <a:cs typeface="+mn-cs"/>
                        </a:rPr>
                        <a:t>SPRING VALLEY - CITY HALL</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713-465-8308</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gridSpan="2">
                  <a:txBody>
                    <a:bodyPr/>
                    <a:lstStyle/>
                    <a:p>
                      <a:pPr lvl="1" algn="l" fontAlgn="ctr"/>
                      <a:r>
                        <a:rPr lang="en-US" sz="1200" u="none" strike="noStrike" dirty="0">
                          <a:solidFill>
                            <a:srgbClr val="0D0DB3"/>
                          </a:solidFill>
                          <a:effectLst/>
                        </a:rPr>
                        <a:t>VILLAGE FIRE DEPARTMENT</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lvl="1" algn="l" fontAlgn="ct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lvl="0" algn="l" fontAlgn="ctr"/>
                      <a:r>
                        <a:rPr lang="en-US" sz="1200" u="none" strike="noStrike" dirty="0">
                          <a:solidFill>
                            <a:srgbClr val="0D0DB3"/>
                          </a:solidFill>
                          <a:effectLst/>
                        </a:rPr>
                        <a:t>713-465-2323</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1826865085"/>
                  </a:ext>
                </a:extLst>
              </a:tr>
              <a:tr h="301658">
                <a:tc>
                  <a:txBody>
                    <a:bodyPr/>
                    <a:lstStyle/>
                    <a:p>
                      <a:pPr lvl="1" algn="l" fontAlgn="b"/>
                      <a:r>
                        <a:rPr lang="en-US" sz="1200" kern="1200" dirty="0">
                          <a:solidFill>
                            <a:srgbClr val="0D0DB3"/>
                          </a:solidFill>
                          <a:effectLst/>
                          <a:latin typeface="+mn-lt"/>
                          <a:ea typeface="+mn-ea"/>
                          <a:cs typeface="+mn-cs"/>
                        </a:rPr>
                        <a:t>SPRING VALLEY - PD</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713-465-8323</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gridSpan="2">
                  <a:txBody>
                    <a:bodyPr/>
                    <a:lstStyle/>
                    <a:p>
                      <a:pPr lvl="1" algn="l" fontAlgn="ctr"/>
                      <a:r>
                        <a:rPr lang="en-US" sz="1200" u="none" strike="noStrike" dirty="0">
                          <a:solidFill>
                            <a:srgbClr val="0D0DB3"/>
                          </a:solidFill>
                          <a:effectLst/>
                        </a:rPr>
                        <a:t>VFD - NON-EMERGENCY </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lvl="1" algn="l" fontAlgn="ct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lvl="0" algn="l" fontAlgn="ctr"/>
                      <a:r>
                        <a:rPr lang="en-US" sz="1200" u="none" strike="noStrike" dirty="0">
                          <a:solidFill>
                            <a:srgbClr val="0D0DB3"/>
                          </a:solidFill>
                          <a:effectLst/>
                        </a:rPr>
                        <a:t>713-468-7941</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2266979836"/>
                  </a:ext>
                </a:extLst>
              </a:tr>
              <a:tr h="334676">
                <a:tc>
                  <a:txBody>
                    <a:bodyPr/>
                    <a:lstStyle/>
                    <a:p>
                      <a:pPr lvl="1" algn="l" fontAlgn="b"/>
                      <a:r>
                        <a:rPr lang="en-US" sz="1200" kern="1200" dirty="0">
                          <a:solidFill>
                            <a:srgbClr val="0D0DB3"/>
                          </a:solidFill>
                          <a:effectLst/>
                          <a:latin typeface="+mn-lt"/>
                          <a:ea typeface="+mn-ea"/>
                          <a:cs typeface="+mn-cs"/>
                        </a:rPr>
                        <a:t>SPRING VALLEY - PD FAX</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713-465-3135</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gridSpan="3">
                  <a:txBody>
                    <a:bodyPr/>
                    <a:lstStyle/>
                    <a:p>
                      <a:endParaRPr lang="en-US" dirty="0"/>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marL="0" algn="l" defTabSz="914400" rtl="0" eaLnBrk="1" fontAlgn="ctr" latinLnBrk="0" hangingPunct="1"/>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extLst>
                  <a:ext uri="{0D108BD9-81ED-4DB2-BD59-A6C34878D82A}">
                    <a16:rowId xmlns:a16="http://schemas.microsoft.com/office/drawing/2014/main" val="3406344103"/>
                  </a:ext>
                </a:extLst>
              </a:tr>
              <a:tr h="339365">
                <a:tc>
                  <a:txBody>
                    <a:bodyPr/>
                    <a:lstStyle/>
                    <a:p>
                      <a:pPr lvl="1" algn="l" fontAlgn="b"/>
                      <a:r>
                        <a:rPr lang="en-US" sz="1200" kern="1200" dirty="0">
                          <a:solidFill>
                            <a:srgbClr val="0D0DB3"/>
                          </a:solidFill>
                          <a:effectLst/>
                          <a:latin typeface="+mn-lt"/>
                          <a:ea typeface="+mn-ea"/>
                          <a:cs typeface="+mn-cs"/>
                        </a:rPr>
                        <a:t>SPRING VALLEY - COURT</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713-465-0333</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a:txBody>
                    <a:bodyPr/>
                    <a:lstStyle/>
                    <a:p>
                      <a:endParaRPr lang="en-US" dirty="0"/>
                    </a:p>
                  </a:txBody>
                  <a:tcPr marL="3810" marR="3810" marT="3810" marB="0" anchor="ctr">
                    <a:solidFill>
                      <a:srgbClr val="0066FF">
                        <a:alpha val="0"/>
                      </a:srgbClr>
                    </a:solidFill>
                  </a:tcPr>
                </a:tc>
                <a:tc gridSpan="2">
                  <a:txBody>
                    <a:bodyPr/>
                    <a:lstStyle/>
                    <a:p>
                      <a:endParaRPr lang="en-US" dirty="0"/>
                    </a:p>
                  </a:txBody>
                  <a:tcPr marL="3810" marR="3810" marT="3810" marB="0" anchor="ctr">
                    <a:solidFill>
                      <a:schemeClr val="accent1">
                        <a:tint val="20000"/>
                        <a:alpha val="0"/>
                      </a:schemeClr>
                    </a:solidFill>
                  </a:tcPr>
                </a:tc>
                <a:tc hMerge="1">
                  <a:txBody>
                    <a:bodyPr/>
                    <a:lstStyle/>
                    <a:p>
                      <a:endParaRPr lang="en-US" dirty="0"/>
                    </a:p>
                  </a:txBody>
                  <a:tcPr marL="3810" marR="3810" marT="3810" marB="0" anchor="ctr">
                    <a:solidFill>
                      <a:schemeClr val="accent1">
                        <a:tint val="20000"/>
                        <a:alpha val="0"/>
                      </a:schemeClr>
                    </a:solidFill>
                  </a:tcPr>
                </a:tc>
                <a:extLst>
                  <a:ext uri="{0D108BD9-81ED-4DB2-BD59-A6C34878D82A}">
                    <a16:rowId xmlns:a16="http://schemas.microsoft.com/office/drawing/2014/main" val="1495691902"/>
                  </a:ext>
                </a:extLst>
              </a:tr>
              <a:tr h="102102">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endParaRPr lang="en-US" dirty="0"/>
                    </a:p>
                  </a:txBody>
                  <a:tcPr marL="3810" marR="3810" marT="3810" marB="0" anchor="ctr">
                    <a:solidFill>
                      <a:schemeClr val="accent1">
                        <a:tint val="20000"/>
                        <a:alpha val="0"/>
                      </a:schemeClr>
                    </a:solidFill>
                  </a:tcPr>
                </a:tc>
                <a:tc gridSpan="2">
                  <a:txBody>
                    <a:bodyPr/>
                    <a:lstStyle/>
                    <a:p>
                      <a:endParaRPr lang="en-US"/>
                    </a:p>
                  </a:txBody>
                  <a:tcPr marL="3810" marR="3810" marT="3810" marB="0" anchor="ctr">
                    <a:solidFill>
                      <a:schemeClr val="accent1">
                        <a:tint val="20000"/>
                        <a:alpha val="0"/>
                      </a:schemeClr>
                    </a:solidFill>
                  </a:tcPr>
                </a:tc>
                <a:tc hMerge="1">
                  <a:txBody>
                    <a:bodyPr/>
                    <a:lstStyle/>
                    <a:p>
                      <a:endParaRPr lang="en-US" dirty="0"/>
                    </a:p>
                  </a:txBody>
                  <a:tcPr marL="3810" marR="3810" marT="3810" marB="0" anchor="ctr">
                    <a:solidFill>
                      <a:schemeClr val="accent1">
                        <a:tint val="20000"/>
                        <a:alpha val="0"/>
                      </a:schemeClr>
                    </a:solidFill>
                  </a:tcPr>
                </a:tc>
                <a:extLst>
                  <a:ext uri="{0D108BD9-81ED-4DB2-BD59-A6C34878D82A}">
                    <a16:rowId xmlns:a16="http://schemas.microsoft.com/office/drawing/2014/main" val="2569277803"/>
                  </a:ext>
                </a:extLst>
              </a:tr>
              <a:tr h="234256">
                <a:tc gridSpan="2">
                  <a:txBody>
                    <a:bodyPr/>
                    <a:lstStyle/>
                    <a:p>
                      <a:pPr algn="l" fontAlgn="ctr"/>
                      <a:r>
                        <a:rPr lang="en-US" sz="2500" b="1" u="sng" kern="1200">
                          <a:solidFill>
                            <a:srgbClr val="0D0DB3"/>
                          </a:solidFill>
                          <a:latin typeface="Agency FB" panose="020B0503020202020204" pitchFamily="34" charset="0"/>
                          <a:ea typeface="+mj-ea"/>
                          <a:cs typeface="+mj-cs"/>
                        </a:rPr>
                        <a:t>HILSHIRE </a:t>
                      </a:r>
                      <a:r>
                        <a:rPr lang="en-US" sz="2500" b="1" u="sng" kern="1200" dirty="0">
                          <a:solidFill>
                            <a:srgbClr val="0D0DB3"/>
                          </a:solidFill>
                          <a:latin typeface="Agency FB" panose="020B0503020202020204" pitchFamily="34" charset="0"/>
                          <a:ea typeface="+mj-ea"/>
                          <a:cs typeface="+mj-cs"/>
                        </a:rPr>
                        <a:t>VILLAGE</a:t>
                      </a:r>
                    </a:p>
                  </a:txBody>
                  <a:tcPr marL="3810" marR="3810" marT="3810" marB="0" anchor="ctr">
                    <a:solidFill>
                      <a:schemeClr val="accent1">
                        <a:tint val="20000"/>
                        <a:alpha val="0"/>
                      </a:schemeClr>
                    </a:solidFill>
                  </a:tcPr>
                </a:tc>
                <a:tc hMerge="1">
                  <a:txBody>
                    <a:bodyPr/>
                    <a:lstStyle/>
                    <a:p>
                      <a:pPr algn="l" fontAlgn="ctr"/>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3970517154"/>
                  </a:ext>
                </a:extLst>
              </a:tr>
              <a:tr h="355155">
                <a:tc>
                  <a:txBody>
                    <a:bodyPr/>
                    <a:lstStyle/>
                    <a:p>
                      <a:pPr lvl="1" algn="l" fontAlgn="ctr"/>
                      <a:r>
                        <a:rPr lang="en-US" sz="1200" u="none" strike="noStrike">
                          <a:solidFill>
                            <a:srgbClr val="0D0DB3"/>
                          </a:solidFill>
                          <a:effectLst/>
                        </a:rPr>
                        <a:t>HILSHIRE </a:t>
                      </a:r>
                      <a:r>
                        <a:rPr lang="en-US" sz="1200" u="none" strike="noStrike" dirty="0">
                          <a:solidFill>
                            <a:srgbClr val="0D0DB3"/>
                          </a:solidFill>
                          <a:effectLst/>
                        </a:rPr>
                        <a:t>VILLAGE – CITY HALL</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lvl="0" algn="l" fontAlgn="ctr"/>
                      <a:r>
                        <a:rPr lang="en-US" sz="1200" b="0" i="0" u="none" strike="noStrike" dirty="0">
                          <a:solidFill>
                            <a:srgbClr val="0D0DB3"/>
                          </a:solidFill>
                          <a:effectLst/>
                          <a:latin typeface="Calibri" panose="020F0502020204030204" pitchFamily="34" charset="0"/>
                        </a:rPr>
                        <a:t>713-973-1779</a:t>
                      </a:r>
                    </a:p>
                  </a:txBody>
                  <a:tcPr marL="3810" marR="3810" marT="3810" marB="0" anchor="ctr">
                    <a:solidFill>
                      <a:schemeClr val="accent1">
                        <a:tint val="20000"/>
                        <a:alpha val="0"/>
                      </a:schemeClr>
                    </a:solidFill>
                  </a:tcPr>
                </a:tc>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472825269"/>
                  </a:ext>
                </a:extLst>
              </a:tr>
            </a:tbl>
          </a:graphicData>
        </a:graphic>
      </p:graphicFrame>
      <p:sp>
        <p:nvSpPr>
          <p:cNvPr id="12" name="Title 1">
            <a:extLst>
              <a:ext uri="{FF2B5EF4-FFF2-40B4-BE49-F238E27FC236}">
                <a16:creationId xmlns:a16="http://schemas.microsoft.com/office/drawing/2014/main" id="{0A2F2A78-6E9B-4996-9FCC-5D2758BAC0DF}"/>
              </a:ext>
            </a:extLst>
          </p:cNvPr>
          <p:cNvSpPr txBox="1">
            <a:spLocks/>
          </p:cNvSpPr>
          <p:nvPr/>
        </p:nvSpPr>
        <p:spPr>
          <a:xfrm>
            <a:off x="0" y="179173"/>
            <a:ext cx="7866845" cy="9275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0D0DB3"/>
                </a:solidFill>
                <a:latin typeface="Agency FB" panose="020B0503020202020204" pitchFamily="34" charset="0"/>
              </a:rPr>
              <a:t>IMPORTANT NUMBERS AT A GLANCE</a:t>
            </a:r>
            <a:endParaRPr lang="en-US" sz="4800" dirty="0">
              <a:solidFill>
                <a:srgbClr val="0D0DB3"/>
              </a:solidFill>
            </a:endParaRPr>
          </a:p>
        </p:txBody>
      </p:sp>
      <p:sp>
        <p:nvSpPr>
          <p:cNvPr id="11" name="TextBox 10">
            <a:extLst>
              <a:ext uri="{FF2B5EF4-FFF2-40B4-BE49-F238E27FC236}">
                <a16:creationId xmlns:a16="http://schemas.microsoft.com/office/drawing/2014/main" id="{CDFC3B07-72B7-45F4-88C8-087AD179AD07}"/>
              </a:ext>
            </a:extLst>
          </p:cNvPr>
          <p:cNvSpPr txBox="1"/>
          <p:nvPr/>
        </p:nvSpPr>
        <p:spPr>
          <a:xfrm>
            <a:off x="0" y="6488668"/>
            <a:ext cx="12192000" cy="338554"/>
          </a:xfrm>
          <a:prstGeom prst="rect">
            <a:avLst/>
          </a:prstGeom>
          <a:noFill/>
        </p:spPr>
        <p:txBody>
          <a:bodyPr wrap="square" rtlCol="0">
            <a:spAutoFit/>
          </a:bodyPr>
          <a:lstStyle/>
          <a:p>
            <a:pPr algn="ctr">
              <a:spcAft>
                <a:spcPts val="600"/>
              </a:spcAft>
            </a:pPr>
            <a:r>
              <a:rPr lang="en-US" sz="1600" b="1" dirty="0">
                <a:solidFill>
                  <a:srgbClr val="0D0DB3"/>
                </a:solidFill>
                <a:latin typeface="Bahnschrift SemiCondensed" panose="020B0502040204020203" pitchFamily="34" charset="0"/>
                <a:cs typeface="Arial" panose="020B0604020202020204" pitchFamily="34" charset="0"/>
              </a:rPr>
              <a:t>1025 CAMPBELL ROAD, HOUSTON, TX 77055 / PHONE: 713-465-8323 / EMAIL: DISPATCH@SPRINGVALLEYTX.COM</a:t>
            </a:r>
          </a:p>
        </p:txBody>
      </p:sp>
      <p:pic>
        <p:nvPicPr>
          <p:cNvPr id="8" name="Picture 7"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789211" y="325368"/>
            <a:ext cx="2205559" cy="2665050"/>
          </a:xfrm>
          <a:prstGeom prst="rect">
            <a:avLst/>
          </a:prstGeom>
        </p:spPr>
      </p:pic>
      <p:sp>
        <p:nvSpPr>
          <p:cNvPr id="9" name="TextBox 8">
            <a:extLst>
              <a:ext uri="{FF2B5EF4-FFF2-40B4-BE49-F238E27FC236}">
                <a16:creationId xmlns:a16="http://schemas.microsoft.com/office/drawing/2014/main" id="{0DEA87C5-D75F-4441-A3B5-0A468EC60079}"/>
              </a:ext>
            </a:extLst>
          </p:cNvPr>
          <p:cNvSpPr txBox="1"/>
          <p:nvPr/>
        </p:nvSpPr>
        <p:spPr>
          <a:xfrm>
            <a:off x="9742062" y="3136612"/>
            <a:ext cx="2299855" cy="584775"/>
          </a:xfrm>
          <a:prstGeom prst="rect">
            <a:avLst/>
          </a:prstGeom>
          <a:noFill/>
        </p:spPr>
        <p:txBody>
          <a:bodyPr wrap="square">
            <a:spAutoFit/>
          </a:bodyPr>
          <a:lstStyle/>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COMMUNITY MATTERS.</a:t>
            </a:r>
          </a:p>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  WE ARE A TEAM.</a:t>
            </a:r>
          </a:p>
        </p:txBody>
      </p:sp>
    </p:spTree>
    <p:extLst>
      <p:ext uri="{BB962C8B-B14F-4D97-AF65-F5344CB8AC3E}">
        <p14:creationId xmlns:p14="http://schemas.microsoft.com/office/powerpoint/2010/main" val="386862568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1">
            <a:extLst>
              <a:ext uri="{FF2B5EF4-FFF2-40B4-BE49-F238E27FC236}">
                <a16:creationId xmlns:a16="http://schemas.microsoft.com/office/drawing/2014/main" id="{0C0CC2A9-D406-4361-9FB3-571F6E75B745}"/>
              </a:ext>
            </a:extLst>
          </p:cNvPr>
          <p:cNvSpPr txBox="1">
            <a:spLocks/>
          </p:cNvSpPr>
          <p:nvPr/>
        </p:nvSpPr>
        <p:spPr>
          <a:xfrm>
            <a:off x="1" y="145238"/>
            <a:ext cx="7065818" cy="8035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0D0DB3"/>
                </a:solidFill>
                <a:latin typeface="Agency FB" panose="020B0503020202020204" pitchFamily="34" charset="0"/>
              </a:rPr>
              <a:t>INTRODUCTION</a:t>
            </a:r>
          </a:p>
        </p:txBody>
      </p:sp>
      <p:sp>
        <p:nvSpPr>
          <p:cNvPr id="8" name="TextBox 7">
            <a:extLst>
              <a:ext uri="{FF2B5EF4-FFF2-40B4-BE49-F238E27FC236}">
                <a16:creationId xmlns:a16="http://schemas.microsoft.com/office/drawing/2014/main" id="{E37B3B8D-5785-4320-AF6F-DF1D4EBCB9E2}"/>
              </a:ext>
            </a:extLst>
          </p:cNvPr>
          <p:cNvSpPr txBox="1"/>
          <p:nvPr/>
        </p:nvSpPr>
        <p:spPr>
          <a:xfrm>
            <a:off x="246201" y="1294494"/>
            <a:ext cx="8327431" cy="4411529"/>
          </a:xfrm>
          <a:prstGeom prst="rect">
            <a:avLst/>
          </a:prstGeom>
          <a:noFill/>
        </p:spPr>
        <p:txBody>
          <a:bodyPr wrap="square">
            <a:spAutoFit/>
          </a:bodyPr>
          <a:lstStyle/>
          <a:p>
            <a:pPr marL="0" marR="0">
              <a:lnSpc>
                <a:spcPct val="107000"/>
              </a:lnSpc>
              <a:spcBef>
                <a:spcPts val="0"/>
              </a:spcBef>
              <a:spcAft>
                <a:spcPts val="800"/>
              </a:spcAft>
            </a:pPr>
            <a:r>
              <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Hilshire Village Residents,</a:t>
            </a:r>
          </a:p>
          <a:p>
            <a:pPr marL="0" marR="0">
              <a:lnSpc>
                <a:spcPct val="107000"/>
              </a:lnSpc>
              <a:spcBef>
                <a:spcPts val="0"/>
              </a:spcBef>
              <a:spcAft>
                <a:spcPts val="800"/>
              </a:spcAft>
            </a:pPr>
            <a:r>
              <a:rPr lang="en-US" sz="1600" dirty="0">
                <a:solidFill>
                  <a:srgbClr val="0D0DB3"/>
                </a:solidFill>
                <a:latin typeface="Calibri" panose="020F0502020204030204" pitchFamily="34" charset="0"/>
                <a:ea typeface="Calibri" panose="020F0502020204030204" pitchFamily="34" charset="0"/>
                <a:cs typeface="Times New Roman" panose="02020603050405020304" pitchFamily="18" charset="0"/>
              </a:rPr>
              <a:t>     May is here and soon school will be out.  As warmer weather approaches, let’s not forget pool safety.  </a:t>
            </a:r>
            <a:endParaRPr lang="en-US" sz="1600"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b="1" i="1" dirty="0">
                <a:solidFill>
                  <a:srgbClr val="0D0DB3"/>
                </a:solidFill>
                <a:latin typeface="Calibri" panose="020F0502020204030204" pitchFamily="34" charset="0"/>
                <a:ea typeface="Calibri" panose="020F0502020204030204" pitchFamily="34" charset="0"/>
                <a:cs typeface="Times New Roman" panose="02020603050405020304" pitchFamily="18" charset="0"/>
              </a:rPr>
              <a:t>KEEP IN MIND:</a:t>
            </a:r>
          </a:p>
          <a:p>
            <a:pPr marL="742950" lvl="1" indent="-285750">
              <a:lnSpc>
                <a:spcPct val="107000"/>
              </a:lnSpc>
              <a:spcAft>
                <a:spcPts val="800"/>
              </a:spcAft>
              <a:buFont typeface="Wingdings" panose="05000000000000000000" pitchFamily="2" charset="2"/>
              <a:buChar char="Ø"/>
            </a:pPr>
            <a:r>
              <a:rPr lang="en-US" sz="1400" dirty="0">
                <a:solidFill>
                  <a:srgbClr val="0D0DB3"/>
                </a:solidFill>
              </a:rPr>
              <a:t>Be sure to lock all doors and windows in your home, when you are not on the premises.</a:t>
            </a:r>
          </a:p>
          <a:p>
            <a:pPr marL="742950" lvl="1" indent="-285750">
              <a:lnSpc>
                <a:spcPct val="107000"/>
              </a:lnSpc>
              <a:spcAft>
                <a:spcPts val="800"/>
              </a:spcAft>
              <a:buFont typeface="Wingdings" panose="05000000000000000000" pitchFamily="2" charset="2"/>
              <a:buChar char="Ø"/>
            </a:pPr>
            <a:r>
              <a:rPr lang="en-US" sz="1400" dirty="0">
                <a:solidFill>
                  <a:srgbClr val="0D0DB3"/>
                </a:solidFill>
              </a:rPr>
              <a:t>Bring all packages inside as soon as possible.</a:t>
            </a:r>
          </a:p>
          <a:p>
            <a:pPr marL="742950" lvl="1" indent="-285750">
              <a:lnSpc>
                <a:spcPct val="107000"/>
              </a:lnSpc>
              <a:spcAft>
                <a:spcPts val="800"/>
              </a:spcAft>
              <a:buFont typeface="Wingdings" panose="05000000000000000000" pitchFamily="2" charset="2"/>
              <a:buChar char="Ø"/>
            </a:pPr>
            <a:r>
              <a:rPr lang="en-US" sz="1400" dirty="0">
                <a:solidFill>
                  <a:srgbClr val="0D0DB3"/>
                </a:solidFill>
              </a:rPr>
              <a:t>Lock your vehicle when it is unoccupied.</a:t>
            </a:r>
          </a:p>
          <a:p>
            <a:pPr marL="742950" lvl="1" indent="-285750">
              <a:lnSpc>
                <a:spcPct val="107000"/>
              </a:lnSpc>
              <a:spcAft>
                <a:spcPts val="800"/>
              </a:spcAft>
              <a:buFont typeface="Wingdings" panose="05000000000000000000" pitchFamily="2" charset="2"/>
              <a:buChar char="Ø"/>
            </a:pPr>
            <a:r>
              <a:rPr lang="en-US" sz="1400" dirty="0">
                <a:solidFill>
                  <a:srgbClr val="0D0DB3"/>
                </a:solidFill>
              </a:rPr>
              <a:t>Be aware of increased activity regarding children playing outside.</a:t>
            </a:r>
          </a:p>
          <a:p>
            <a:pPr lvl="1">
              <a:lnSpc>
                <a:spcPct val="107000"/>
              </a:lnSpc>
              <a:spcAft>
                <a:spcPts val="800"/>
              </a:spcAft>
            </a:pPr>
            <a:endParaRPr lang="en-US" sz="1600" b="1" i="1" dirty="0">
              <a:solidFill>
                <a:srgbClr val="0D0DB3"/>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solidFill>
                  <a:srgbClr val="0D0DB3"/>
                </a:solidFill>
                <a:latin typeface="Calibri" panose="020F0502020204030204" pitchFamily="34" charset="0"/>
                <a:ea typeface="Calibri" panose="020F0502020204030204" pitchFamily="34" charset="0"/>
                <a:cs typeface="Times New Roman" panose="02020603050405020304" pitchFamily="18" charset="0"/>
              </a:rPr>
              <a:t>As always, we are here if you need us!</a:t>
            </a:r>
          </a:p>
          <a:p>
            <a:pPr>
              <a:lnSpc>
                <a:spcPct val="107000"/>
              </a:lnSpc>
              <a:spcAft>
                <a:spcPts val="800"/>
              </a:spcAft>
            </a:pPr>
            <a:endParaRPr lang="en-US" sz="1600" dirty="0">
              <a:solidFill>
                <a:srgbClr val="0D0DB3"/>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Sincerely,</a:t>
            </a:r>
          </a:p>
          <a:p>
            <a:pPr marL="0" marR="0">
              <a:lnSpc>
                <a:spcPct val="107000"/>
              </a:lnSpc>
              <a:spcBef>
                <a:spcPts val="0"/>
              </a:spcBef>
              <a:spcAft>
                <a:spcPts val="0"/>
              </a:spcAft>
            </a:pPr>
            <a:r>
              <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Chief M. Schulze</a:t>
            </a:r>
          </a:p>
        </p:txBody>
      </p:sp>
      <p:pic>
        <p:nvPicPr>
          <p:cNvPr id="15" name="Picture 14" descr="Logo&#10;&#10;Description automatically generated">
            <a:extLst>
              <a:ext uri="{FF2B5EF4-FFF2-40B4-BE49-F238E27FC236}">
                <a16:creationId xmlns:a16="http://schemas.microsoft.com/office/drawing/2014/main" id="{980B249F-8FBB-4C2D-8465-35D5645272CD}"/>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556455" y="363877"/>
            <a:ext cx="2205559" cy="2665050"/>
          </a:xfrm>
          <a:prstGeom prst="rect">
            <a:avLst/>
          </a:prstGeom>
        </p:spPr>
      </p:pic>
      <p:sp>
        <p:nvSpPr>
          <p:cNvPr id="7" name="TextBox 6">
            <a:extLst>
              <a:ext uri="{FF2B5EF4-FFF2-40B4-BE49-F238E27FC236}">
                <a16:creationId xmlns:a16="http://schemas.microsoft.com/office/drawing/2014/main" id="{CDFC3B07-72B7-45F4-88C8-087AD179AD07}"/>
              </a:ext>
            </a:extLst>
          </p:cNvPr>
          <p:cNvSpPr txBox="1"/>
          <p:nvPr/>
        </p:nvSpPr>
        <p:spPr>
          <a:xfrm>
            <a:off x="5763491" y="6146784"/>
            <a:ext cx="6428509" cy="600164"/>
          </a:xfrm>
          <a:prstGeom prst="rect">
            <a:avLst/>
          </a:prstGeom>
          <a:noFill/>
        </p:spPr>
        <p:txBody>
          <a:bodyPr wrap="square" rtlCol="0">
            <a:spAutoFit/>
          </a:bodyPr>
          <a:lstStyle/>
          <a:p>
            <a:pPr algn="ctr">
              <a:spcAft>
                <a:spcPts val="600"/>
              </a:spcAft>
            </a:pPr>
            <a:r>
              <a:rPr lang="en-US" sz="1400" b="1" dirty="0">
                <a:solidFill>
                  <a:srgbClr val="0D0DB3"/>
                </a:solidFill>
                <a:latin typeface="Bahnschrift SemiCondensed" panose="020B0502040204020203" pitchFamily="34" charset="0"/>
                <a:cs typeface="Arial" panose="020B0604020202020204" pitchFamily="34" charset="0"/>
              </a:rPr>
              <a:t>1025 CAMPBELL ROAD, HOUSTON, TX 77055  </a:t>
            </a:r>
          </a:p>
          <a:p>
            <a:pPr algn="ctr">
              <a:spcAft>
                <a:spcPts val="600"/>
              </a:spcAft>
            </a:pPr>
            <a:r>
              <a:rPr lang="en-US" sz="1400" b="1" dirty="0">
                <a:solidFill>
                  <a:srgbClr val="0D0DB3"/>
                </a:solidFill>
                <a:latin typeface="Bahnschrift SemiCondensed" panose="020B0502040204020203" pitchFamily="34" charset="0"/>
                <a:cs typeface="Arial" panose="020B0604020202020204" pitchFamily="34" charset="0"/>
              </a:rPr>
              <a:t>PHONE: 713-465-8323 / EMAIL: DISPATCH@SPRINGVALLEYTX.COM</a:t>
            </a:r>
          </a:p>
        </p:txBody>
      </p:sp>
    </p:spTree>
    <p:extLst>
      <p:ext uri="{BB962C8B-B14F-4D97-AF65-F5344CB8AC3E}">
        <p14:creationId xmlns:p14="http://schemas.microsoft.com/office/powerpoint/2010/main" val="292707354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DFC3B07-72B7-45F4-88C8-087AD179AD07}"/>
              </a:ext>
            </a:extLst>
          </p:cNvPr>
          <p:cNvSpPr txBox="1"/>
          <p:nvPr/>
        </p:nvSpPr>
        <p:spPr>
          <a:xfrm>
            <a:off x="0" y="6488668"/>
            <a:ext cx="12192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 PHONE: 713-465-8323 / EMAIL: DISPATCH@SPRINGVALLEYTX.COM</a:t>
            </a:r>
          </a:p>
        </p:txBody>
      </p:sp>
      <p:pic>
        <p:nvPicPr>
          <p:cNvPr id="8" name="Picture 7"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7744081" y="381999"/>
            <a:ext cx="1943488" cy="2348381"/>
          </a:xfrm>
          <a:prstGeom prst="rect">
            <a:avLst/>
          </a:prstGeom>
        </p:spPr>
      </p:pic>
      <p:sp>
        <p:nvSpPr>
          <p:cNvPr id="10" name="TextBox 9">
            <a:extLst>
              <a:ext uri="{FF2B5EF4-FFF2-40B4-BE49-F238E27FC236}">
                <a16:creationId xmlns:a16="http://schemas.microsoft.com/office/drawing/2014/main" id="{0DEA87C5-D75F-4441-A3B5-0A468EC60079}"/>
              </a:ext>
            </a:extLst>
          </p:cNvPr>
          <p:cNvSpPr txBox="1"/>
          <p:nvPr/>
        </p:nvSpPr>
        <p:spPr>
          <a:xfrm>
            <a:off x="9690026" y="1375999"/>
            <a:ext cx="229985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COMMUNITY MATTERS.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  WE ARE A TEAM.</a:t>
            </a:r>
          </a:p>
        </p:txBody>
      </p:sp>
      <p:sp>
        <p:nvSpPr>
          <p:cNvPr id="3" name="Title 1">
            <a:extLst>
              <a:ext uri="{FF2B5EF4-FFF2-40B4-BE49-F238E27FC236}">
                <a16:creationId xmlns:a16="http://schemas.microsoft.com/office/drawing/2014/main" id="{21118B29-1AF4-B193-C913-6DF9356DFB0B}"/>
              </a:ext>
            </a:extLst>
          </p:cNvPr>
          <p:cNvSpPr txBox="1">
            <a:spLocks/>
          </p:cNvSpPr>
          <p:nvPr/>
        </p:nvSpPr>
        <p:spPr>
          <a:xfrm>
            <a:off x="0" y="22284"/>
            <a:ext cx="7188052" cy="8035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800" b="1" dirty="0">
                <a:solidFill>
                  <a:srgbClr val="0D0DB3"/>
                </a:solidFill>
                <a:latin typeface="Agency FB" panose="020B0503020202020204" pitchFamily="34" charset="0"/>
              </a:rPr>
              <a:t>MAY</a:t>
            </a:r>
            <a:r>
              <a:rPr kumimoji="0" lang="en-US" sz="4800" b="1" i="0" u="none" strike="noStrike" kern="1200" cap="none" spc="0" normalizeH="0" baseline="0" noProof="0" dirty="0">
                <a:ln>
                  <a:noFill/>
                </a:ln>
                <a:solidFill>
                  <a:srgbClr val="0D0DB3"/>
                </a:solidFill>
                <a:effectLst/>
                <a:uLnTx/>
                <a:uFillTx/>
                <a:latin typeface="Agency FB" panose="020B0503020202020204" pitchFamily="34" charset="0"/>
                <a:ea typeface="+mj-ea"/>
                <a:cs typeface="+mj-cs"/>
              </a:rPr>
              <a:t> 2026</a:t>
            </a:r>
          </a:p>
        </p:txBody>
      </p:sp>
      <p:graphicFrame>
        <p:nvGraphicFramePr>
          <p:cNvPr id="4" name="Table 4">
            <a:extLst>
              <a:ext uri="{FF2B5EF4-FFF2-40B4-BE49-F238E27FC236}">
                <a16:creationId xmlns:a16="http://schemas.microsoft.com/office/drawing/2014/main" id="{3C74CA38-5C16-E46E-4E11-A1D3697A6686}"/>
              </a:ext>
            </a:extLst>
          </p:cNvPr>
          <p:cNvGraphicFramePr>
            <a:graphicFrameLocks noGrp="1"/>
          </p:cNvGraphicFramePr>
          <p:nvPr>
            <p:extLst>
              <p:ext uri="{D42A27DB-BD31-4B8C-83A1-F6EECF244321}">
                <p14:modId xmlns:p14="http://schemas.microsoft.com/office/powerpoint/2010/main" val="2756781176"/>
              </p:ext>
            </p:extLst>
          </p:nvPr>
        </p:nvGraphicFramePr>
        <p:xfrm>
          <a:off x="273269" y="737664"/>
          <a:ext cx="7188050" cy="3194489"/>
        </p:xfrm>
        <a:graphic>
          <a:graphicData uri="http://schemas.openxmlformats.org/drawingml/2006/table">
            <a:tbl>
              <a:tblPr firstRow="1" bandRow="1">
                <a:effectLst>
                  <a:outerShdw blurRad="50800" dist="38100" dir="2700000" sx="102000" sy="102000" algn="tl" rotWithShape="0">
                    <a:srgbClr val="0D0DB3">
                      <a:alpha val="40000"/>
                    </a:srgbClr>
                  </a:outerShdw>
                </a:effectLst>
                <a:tableStyleId>{5C22544A-7EE6-4342-B048-85BDC9FD1C3A}</a:tableStyleId>
              </a:tblPr>
              <a:tblGrid>
                <a:gridCol w="1918659">
                  <a:extLst>
                    <a:ext uri="{9D8B030D-6E8A-4147-A177-3AD203B41FA5}">
                      <a16:colId xmlns:a16="http://schemas.microsoft.com/office/drawing/2014/main" val="1397268744"/>
                    </a:ext>
                  </a:extLst>
                </a:gridCol>
                <a:gridCol w="1243922">
                  <a:extLst>
                    <a:ext uri="{9D8B030D-6E8A-4147-A177-3AD203B41FA5}">
                      <a16:colId xmlns:a16="http://schemas.microsoft.com/office/drawing/2014/main" val="1552433659"/>
                    </a:ext>
                  </a:extLst>
                </a:gridCol>
                <a:gridCol w="4025469">
                  <a:extLst>
                    <a:ext uri="{9D8B030D-6E8A-4147-A177-3AD203B41FA5}">
                      <a16:colId xmlns:a16="http://schemas.microsoft.com/office/drawing/2014/main" val="1207219125"/>
                    </a:ext>
                  </a:extLst>
                </a:gridCol>
              </a:tblGrid>
              <a:tr h="550614">
                <a:tc>
                  <a:txBody>
                    <a:bodyPr/>
                    <a:lstStyle/>
                    <a:p>
                      <a:r>
                        <a:rPr lang="en-US" sz="1800" dirty="0"/>
                        <a:t>DATE</a:t>
                      </a:r>
                    </a:p>
                  </a:txBody>
                  <a:tcPr/>
                </a:tc>
                <a:tc>
                  <a:txBody>
                    <a:bodyPr/>
                    <a:lstStyle/>
                    <a:p>
                      <a:r>
                        <a:rPr lang="en-US" sz="1800" dirty="0"/>
                        <a:t>DAY</a:t>
                      </a:r>
                    </a:p>
                  </a:txBody>
                  <a:tcPr/>
                </a:tc>
                <a:tc>
                  <a:txBody>
                    <a:bodyPr/>
                    <a:lstStyle/>
                    <a:p>
                      <a:r>
                        <a:rPr lang="en-US" sz="1800" dirty="0"/>
                        <a:t>SPECIAL DAYS FOR THIS MONTH</a:t>
                      </a:r>
                    </a:p>
                  </a:txBody>
                  <a:tcPr/>
                </a:tc>
                <a:extLst>
                  <a:ext uri="{0D108BD9-81ED-4DB2-BD59-A6C34878D82A}">
                    <a16:rowId xmlns:a16="http://schemas.microsoft.com/office/drawing/2014/main" val="428448014"/>
                  </a:ext>
                </a:extLst>
              </a:tr>
              <a:tr h="504730">
                <a:tc>
                  <a:txBody>
                    <a:bodyPr/>
                    <a:lstStyle/>
                    <a:p>
                      <a:pPr algn="l"/>
                      <a:r>
                        <a:rPr lang="en-US" sz="1500" dirty="0">
                          <a:solidFill>
                            <a:srgbClr val="0D0DB3"/>
                          </a:solidFill>
                        </a:rPr>
                        <a:t>05-07-2026</a:t>
                      </a:r>
                    </a:p>
                  </a:txBody>
                  <a:tcPr anchor="ctr"/>
                </a:tc>
                <a:tc>
                  <a:txBody>
                    <a:bodyPr/>
                    <a:lstStyle/>
                    <a:p>
                      <a:pPr algn="l"/>
                      <a:r>
                        <a:rPr lang="en-US" sz="1600" dirty="0">
                          <a:solidFill>
                            <a:srgbClr val="0D0DB3"/>
                          </a:solidFill>
                        </a:rPr>
                        <a:t>THURSDAY</a:t>
                      </a:r>
                    </a:p>
                  </a:txBody>
                  <a:tcPr anchor="ctr"/>
                </a:tc>
                <a:tc>
                  <a:txBody>
                    <a:bodyPr/>
                    <a:lstStyle/>
                    <a:p>
                      <a:pPr algn="l"/>
                      <a:r>
                        <a:rPr lang="en-US" sz="1600" b="1" dirty="0">
                          <a:solidFill>
                            <a:srgbClr val="0D0DB3"/>
                          </a:solidFill>
                        </a:rPr>
                        <a:t>NATIONAL DAY OF PRAYER</a:t>
                      </a:r>
                    </a:p>
                  </a:txBody>
                  <a:tcPr anchor="ctr"/>
                </a:tc>
                <a:extLst>
                  <a:ext uri="{0D108BD9-81ED-4DB2-BD59-A6C34878D82A}">
                    <a16:rowId xmlns:a16="http://schemas.microsoft.com/office/drawing/2014/main" val="3613032756"/>
                  </a:ext>
                </a:extLst>
              </a:tr>
              <a:tr h="5047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rgbClr val="0D0DB3"/>
                          </a:solidFill>
                        </a:rPr>
                        <a:t>05-10-2026</a:t>
                      </a:r>
                    </a:p>
                  </a:txBody>
                  <a:tcPr anchor="ctr"/>
                </a:tc>
                <a:tc>
                  <a:txBody>
                    <a:bodyPr/>
                    <a:lstStyle/>
                    <a:p>
                      <a:pPr algn="l"/>
                      <a:r>
                        <a:rPr lang="en-US" sz="1600" dirty="0">
                          <a:solidFill>
                            <a:srgbClr val="0D0DB3"/>
                          </a:solidFill>
                        </a:rPr>
                        <a:t>SUNDAY</a:t>
                      </a:r>
                    </a:p>
                  </a:txBody>
                  <a:tcPr anchor="ctr"/>
                </a:tc>
                <a:tc>
                  <a:txBody>
                    <a:bodyPr/>
                    <a:lstStyle/>
                    <a:p>
                      <a:pPr algn="l"/>
                      <a:r>
                        <a:rPr lang="en-US" sz="1600" b="1" dirty="0">
                          <a:solidFill>
                            <a:srgbClr val="0D0DB3"/>
                          </a:solidFill>
                        </a:rPr>
                        <a:t>MOTHER’S DAY</a:t>
                      </a:r>
                    </a:p>
                  </a:txBody>
                  <a:tcPr anchor="ctr"/>
                </a:tc>
                <a:extLst>
                  <a:ext uri="{0D108BD9-81ED-4DB2-BD59-A6C34878D82A}">
                    <a16:rowId xmlns:a16="http://schemas.microsoft.com/office/drawing/2014/main" val="3524046459"/>
                  </a:ext>
                </a:extLst>
              </a:tr>
              <a:tr h="5505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rgbClr val="0D0DB3"/>
                          </a:solidFill>
                        </a:rPr>
                        <a:t>05-15-2026</a:t>
                      </a:r>
                    </a:p>
                  </a:txBody>
                  <a:tcPr anchor="ctr"/>
                </a:tc>
                <a:tc>
                  <a:txBody>
                    <a:bodyPr/>
                    <a:lstStyle/>
                    <a:p>
                      <a:pPr algn="l"/>
                      <a:r>
                        <a:rPr lang="en-US" sz="1600" dirty="0">
                          <a:solidFill>
                            <a:srgbClr val="0D0DB3"/>
                          </a:solidFill>
                        </a:rPr>
                        <a:t>FRIDAY</a:t>
                      </a:r>
                    </a:p>
                  </a:txBody>
                  <a:tcPr anchor="ctr"/>
                </a:tc>
                <a:tc>
                  <a:txBody>
                    <a:bodyPr/>
                    <a:lstStyle/>
                    <a:p>
                      <a:pPr algn="l"/>
                      <a:r>
                        <a:rPr lang="en-US" sz="1600" b="1" dirty="0">
                          <a:solidFill>
                            <a:srgbClr val="0D0DB3"/>
                          </a:solidFill>
                        </a:rPr>
                        <a:t>POLICE OFFICER MEMORIAL WEEK BEGINS</a:t>
                      </a:r>
                    </a:p>
                  </a:txBody>
                  <a:tcPr anchor="ctr"/>
                </a:tc>
                <a:extLst>
                  <a:ext uri="{0D108BD9-81ED-4DB2-BD59-A6C34878D82A}">
                    <a16:rowId xmlns:a16="http://schemas.microsoft.com/office/drawing/2014/main" val="292485044"/>
                  </a:ext>
                </a:extLst>
              </a:tr>
              <a:tr h="5500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rgbClr val="0D0DB3"/>
                          </a:solidFill>
                        </a:rPr>
                        <a:t>05-22-2026</a:t>
                      </a:r>
                    </a:p>
                  </a:txBody>
                  <a:tcPr anchor="ctr"/>
                </a:tc>
                <a:tc>
                  <a:txBody>
                    <a:bodyPr/>
                    <a:lstStyle/>
                    <a:p>
                      <a:pPr algn="l"/>
                      <a:r>
                        <a:rPr lang="en-US" sz="1400" dirty="0">
                          <a:solidFill>
                            <a:srgbClr val="0D0DB3"/>
                          </a:solidFill>
                        </a:rPr>
                        <a:t>FRIDAY</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D0DB3"/>
                          </a:solidFill>
                        </a:rPr>
                        <a:t>LAST DAY OF SCHOOL FOR SBISD</a:t>
                      </a:r>
                    </a:p>
                    <a:p>
                      <a:pPr algn="l"/>
                      <a:endParaRPr lang="en-US" sz="1600" b="1" dirty="0">
                        <a:solidFill>
                          <a:srgbClr val="0D0DB3"/>
                        </a:solidFill>
                      </a:endParaRPr>
                    </a:p>
                  </a:txBody>
                  <a:tcPr anchor="ctr"/>
                </a:tc>
                <a:extLst>
                  <a:ext uri="{0D108BD9-81ED-4DB2-BD59-A6C34878D82A}">
                    <a16:rowId xmlns:a16="http://schemas.microsoft.com/office/drawing/2014/main" val="4034242360"/>
                  </a:ext>
                </a:extLst>
              </a:tr>
              <a:tr h="5047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rgbClr val="0D0DB3"/>
                          </a:solidFill>
                        </a:rPr>
                        <a:t>05-25-2026</a:t>
                      </a:r>
                    </a:p>
                  </a:txBody>
                  <a:tcPr anchor="ctr"/>
                </a:tc>
                <a:tc>
                  <a:txBody>
                    <a:bodyPr/>
                    <a:lstStyle/>
                    <a:p>
                      <a:pPr algn="l"/>
                      <a:r>
                        <a:rPr lang="en-US" sz="1400" dirty="0">
                          <a:solidFill>
                            <a:srgbClr val="0D0DB3"/>
                          </a:solidFill>
                        </a:rPr>
                        <a:t>MONDAY</a:t>
                      </a:r>
                    </a:p>
                  </a:txBody>
                  <a:tcPr anchor="ctr"/>
                </a:tc>
                <a:tc>
                  <a:txBody>
                    <a:bodyPr/>
                    <a:lstStyle/>
                    <a:p>
                      <a:pPr algn="l"/>
                      <a:r>
                        <a:rPr lang="en-US" sz="1600" b="1" dirty="0">
                          <a:solidFill>
                            <a:srgbClr val="0D0DB3"/>
                          </a:solidFill>
                        </a:rPr>
                        <a:t>MEMORIAL DAY</a:t>
                      </a:r>
                    </a:p>
                  </a:txBody>
                  <a:tcPr anchor="ctr"/>
                </a:tc>
                <a:extLst>
                  <a:ext uri="{0D108BD9-81ED-4DB2-BD59-A6C34878D82A}">
                    <a16:rowId xmlns:a16="http://schemas.microsoft.com/office/drawing/2014/main" val="963375601"/>
                  </a:ext>
                </a:extLst>
              </a:tr>
            </a:tbl>
          </a:graphicData>
        </a:graphic>
      </p:graphicFrame>
      <p:pic>
        <p:nvPicPr>
          <p:cNvPr id="5" name="Picture 4">
            <a:extLst>
              <a:ext uri="{FF2B5EF4-FFF2-40B4-BE49-F238E27FC236}">
                <a16:creationId xmlns:a16="http://schemas.microsoft.com/office/drawing/2014/main" id="{A005BE31-A5D4-604A-0627-23099B87DF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4364" y="3970670"/>
            <a:ext cx="2797831" cy="2517998"/>
          </a:xfrm>
          <a:prstGeom prst="rect">
            <a:avLst/>
          </a:prstGeom>
        </p:spPr>
      </p:pic>
      <p:pic>
        <p:nvPicPr>
          <p:cNvPr id="14" name="Picture 13">
            <a:extLst>
              <a:ext uri="{FF2B5EF4-FFF2-40B4-BE49-F238E27FC236}">
                <a16:creationId xmlns:a16="http://schemas.microsoft.com/office/drawing/2014/main" id="{81E06484-63AD-E936-D7AF-3CA1F0590A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245" y="4202639"/>
            <a:ext cx="2643271" cy="2015542"/>
          </a:xfrm>
          <a:prstGeom prst="rect">
            <a:avLst/>
          </a:prstGeom>
        </p:spPr>
      </p:pic>
      <p:pic>
        <p:nvPicPr>
          <p:cNvPr id="16" name="Picture 15">
            <a:extLst>
              <a:ext uri="{FF2B5EF4-FFF2-40B4-BE49-F238E27FC236}">
                <a16:creationId xmlns:a16="http://schemas.microsoft.com/office/drawing/2014/main" id="{E901EEE7-D9AB-20ED-8CA0-F440CE59A2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5029" y="3276635"/>
            <a:ext cx="3967386" cy="2205366"/>
          </a:xfrm>
          <a:prstGeom prst="rect">
            <a:avLst/>
          </a:prstGeom>
        </p:spPr>
      </p:pic>
    </p:spTree>
    <p:extLst>
      <p:ext uri="{BB962C8B-B14F-4D97-AF65-F5344CB8AC3E}">
        <p14:creationId xmlns:p14="http://schemas.microsoft.com/office/powerpoint/2010/main" val="420364562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37B3B8D-5785-4320-AF6F-DF1D4EBCB9E2}"/>
              </a:ext>
            </a:extLst>
          </p:cNvPr>
          <p:cNvSpPr txBox="1"/>
          <p:nvPr/>
        </p:nvSpPr>
        <p:spPr>
          <a:xfrm>
            <a:off x="360501" y="774949"/>
            <a:ext cx="8327431" cy="3689023"/>
          </a:xfrm>
          <a:prstGeom prst="rect">
            <a:avLst/>
          </a:prstGeom>
          <a:noFill/>
        </p:spPr>
        <p:txBody>
          <a:bodyPr wrap="square">
            <a:spAutoFit/>
          </a:bodyPr>
          <a:lstStyle/>
          <a:p>
            <a:r>
              <a:rPr lang="en-US" sz="2000" b="1" dirty="0">
                <a:solidFill>
                  <a:schemeClr val="bg2"/>
                </a:solidFill>
              </a:rPr>
              <a:t>Police Officer Memorial Week May 15</a:t>
            </a:r>
            <a:r>
              <a:rPr lang="en-US" sz="2000" b="1" baseline="30000" dirty="0">
                <a:solidFill>
                  <a:schemeClr val="bg2"/>
                </a:solidFill>
              </a:rPr>
              <a:t>th</a:t>
            </a:r>
            <a:r>
              <a:rPr lang="en-US" sz="2000" b="1" dirty="0">
                <a:solidFill>
                  <a:schemeClr val="bg2"/>
                </a:solidFill>
              </a:rPr>
              <a:t> – 21st </a:t>
            </a:r>
          </a:p>
          <a:p>
            <a:endParaRPr lang="en-US" sz="2000" b="1" dirty="0">
              <a:solidFill>
                <a:schemeClr val="bg2"/>
              </a:solidFill>
            </a:endParaRPr>
          </a:p>
          <a:p>
            <a:r>
              <a:rPr lang="en-US" dirty="0">
                <a:solidFill>
                  <a:schemeClr val="tx2">
                    <a:lumMod val="25000"/>
                  </a:schemeClr>
                </a:solidFill>
              </a:rPr>
              <a:t>National Police Week was created in 1962; after then-president of the United States, John F. Kennedy signed Public Law 87-726.  The law designated May 15 as Peace Officers’ Memorial Day and stated that the week in which the day falls should be National Police Week.  Every year, the National Law Enforcement Officers organize a Memorial Service to honor police officers who lost their lives in the line of duty.</a:t>
            </a:r>
          </a:p>
          <a:p>
            <a:endParaRPr lang="en-US" dirty="0">
              <a:solidFill>
                <a:schemeClr val="tx2">
                  <a:lumMod val="50000"/>
                </a:schemeClr>
              </a:solidFill>
            </a:endParaRPr>
          </a:p>
          <a:p>
            <a:r>
              <a:rPr lang="en-US" dirty="0">
                <a:solidFill>
                  <a:schemeClr val="tx2">
                    <a:lumMod val="25000"/>
                  </a:schemeClr>
                </a:solidFill>
              </a:rPr>
              <a:t>The goal of National Police Week is to honor and celebrate these officers.</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600" b="1" i="1" u="none" strike="noStrike" kern="1200" cap="none" spc="0" normalizeH="0" baseline="0" noProof="0" dirty="0">
              <a:ln>
                <a:noFill/>
              </a:ln>
              <a:solidFill>
                <a:schemeClr val="bg2"/>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600" b="1" i="1" u="none" strike="noStrike" kern="1200" cap="none" spc="0" normalizeH="0" baseline="0" noProof="0" dirty="0">
              <a:ln>
                <a:noFill/>
              </a:ln>
              <a:solidFill>
                <a:schemeClr val="bg2"/>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600" b="1" i="1" u="none" strike="noStrike" kern="1200" cap="none" spc="0" normalizeH="0" baseline="0" noProof="0" dirty="0">
                <a:ln>
                  <a:noFill/>
                </a:ln>
                <a:solidFill>
                  <a:schemeClr val="bg2"/>
                </a:solidFill>
                <a:effectLst/>
                <a:uLnTx/>
                <a:uFillTx/>
                <a:latin typeface="Calibri" panose="020F0502020204030204" pitchFamily="34" charset="0"/>
                <a:ea typeface="Calibri" panose="020F0502020204030204" pitchFamily="34" charset="0"/>
                <a:cs typeface="Times New Roman" panose="02020603050405020304" pitchFamily="18" charset="0"/>
              </a:rPr>
              <a:t>Sincerely,</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600" b="1" i="1" u="none" strike="noStrike" kern="1200" cap="none" spc="0" normalizeH="0" baseline="0" noProof="0" dirty="0">
                <a:ln>
                  <a:noFill/>
                </a:ln>
                <a:solidFill>
                  <a:schemeClr val="bg2"/>
                </a:solidFill>
                <a:effectLst/>
                <a:uLnTx/>
                <a:uFillTx/>
                <a:latin typeface="Calibri" panose="020F0502020204030204" pitchFamily="34" charset="0"/>
                <a:ea typeface="Calibri" panose="020F0502020204030204" pitchFamily="34" charset="0"/>
                <a:cs typeface="Times New Roman" panose="02020603050405020304" pitchFamily="18" charset="0"/>
              </a:rPr>
              <a:t>Chief M. Schulze</a:t>
            </a:r>
          </a:p>
        </p:txBody>
      </p:sp>
      <p:pic>
        <p:nvPicPr>
          <p:cNvPr id="15" name="Picture 14" descr="Logo&#10;&#10;Description automatically generated">
            <a:extLst>
              <a:ext uri="{FF2B5EF4-FFF2-40B4-BE49-F238E27FC236}">
                <a16:creationId xmlns:a16="http://schemas.microsoft.com/office/drawing/2014/main" id="{980B249F-8FBB-4C2D-8465-35D5645272CD}"/>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556455" y="363877"/>
            <a:ext cx="2205559" cy="2665050"/>
          </a:xfrm>
          <a:prstGeom prst="rect">
            <a:avLst/>
          </a:prstGeom>
        </p:spPr>
      </p:pic>
      <p:sp>
        <p:nvSpPr>
          <p:cNvPr id="7" name="TextBox 6">
            <a:extLst>
              <a:ext uri="{FF2B5EF4-FFF2-40B4-BE49-F238E27FC236}">
                <a16:creationId xmlns:a16="http://schemas.microsoft.com/office/drawing/2014/main" id="{CDFC3B07-72B7-45F4-88C8-087AD179AD07}"/>
              </a:ext>
            </a:extLst>
          </p:cNvPr>
          <p:cNvSpPr txBox="1"/>
          <p:nvPr/>
        </p:nvSpPr>
        <p:spPr>
          <a:xfrm>
            <a:off x="5763491" y="6146784"/>
            <a:ext cx="6428509"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PHONE: 713-465-8323 / EMAIL: DISPATCH@SPRINGVALLEYTX.COM</a:t>
            </a:r>
          </a:p>
        </p:txBody>
      </p:sp>
      <p:pic>
        <p:nvPicPr>
          <p:cNvPr id="4" name="Picture 3" descr="A blue and white police badge">
            <a:extLst>
              <a:ext uri="{FF2B5EF4-FFF2-40B4-BE49-F238E27FC236}">
                <a16:creationId xmlns:a16="http://schemas.microsoft.com/office/drawing/2014/main" id="{3F6890F8-6721-0B43-3417-DDCFD85009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0607" y="3765207"/>
            <a:ext cx="4609707" cy="2317844"/>
          </a:xfrm>
          <a:prstGeom prst="rect">
            <a:avLst/>
          </a:prstGeom>
        </p:spPr>
      </p:pic>
    </p:spTree>
    <p:extLst>
      <p:ext uri="{BB962C8B-B14F-4D97-AF65-F5344CB8AC3E}">
        <p14:creationId xmlns:p14="http://schemas.microsoft.com/office/powerpoint/2010/main" val="207689085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8902520" y="358464"/>
            <a:ext cx="2205559" cy="2665050"/>
          </a:xfrm>
          <a:prstGeom prst="rect">
            <a:avLst/>
          </a:prstGeom>
        </p:spPr>
      </p:pic>
      <p:sp>
        <p:nvSpPr>
          <p:cNvPr id="13" name="TextBox 12">
            <a:extLst>
              <a:ext uri="{FF2B5EF4-FFF2-40B4-BE49-F238E27FC236}">
                <a16:creationId xmlns:a16="http://schemas.microsoft.com/office/drawing/2014/main" id="{0DEA87C5-D75F-4441-A3B5-0A468EC60079}"/>
              </a:ext>
            </a:extLst>
          </p:cNvPr>
          <p:cNvSpPr txBox="1"/>
          <p:nvPr/>
        </p:nvSpPr>
        <p:spPr>
          <a:xfrm>
            <a:off x="8808224" y="3136612"/>
            <a:ext cx="229985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COMMUNITY MATTERS.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  WE ARE A TEAM.</a:t>
            </a:r>
          </a:p>
        </p:txBody>
      </p:sp>
      <p:sp>
        <p:nvSpPr>
          <p:cNvPr id="8" name="TextBox 7">
            <a:extLst>
              <a:ext uri="{FF2B5EF4-FFF2-40B4-BE49-F238E27FC236}">
                <a16:creationId xmlns:a16="http://schemas.microsoft.com/office/drawing/2014/main" id="{A329E084-446C-E4AB-0CCE-1835D4BB8932}"/>
              </a:ext>
            </a:extLst>
          </p:cNvPr>
          <p:cNvSpPr txBox="1"/>
          <p:nvPr/>
        </p:nvSpPr>
        <p:spPr>
          <a:xfrm>
            <a:off x="8080185" y="5858306"/>
            <a:ext cx="3850228" cy="7232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 PHONE: 713-465-8323 / EMAIL: DISPATCH@SPRINGVALLEYTX.COM</a:t>
            </a:r>
          </a:p>
        </p:txBody>
      </p:sp>
      <p:pic>
        <p:nvPicPr>
          <p:cNvPr id="2" name="Picture 1" descr="Screen Clipping"/>
          <p:cNvPicPr>
            <a:picLocks noChangeAspect="1"/>
          </p:cNvPicPr>
          <p:nvPr/>
        </p:nvPicPr>
        <p:blipFill>
          <a:blip r:embed="rId3"/>
          <a:stretch>
            <a:fillRect/>
          </a:stretch>
        </p:blipFill>
        <p:spPr>
          <a:xfrm>
            <a:off x="6091237" y="3424237"/>
            <a:ext cx="9526" cy="9526"/>
          </a:xfrm>
          <a:prstGeom prst="rect">
            <a:avLst/>
          </a:prstGeom>
        </p:spPr>
      </p:pic>
      <p:pic>
        <p:nvPicPr>
          <p:cNvPr id="4" name="Picture 3" descr="A megaphone with text overlay">
            <a:extLst>
              <a:ext uri="{FF2B5EF4-FFF2-40B4-BE49-F238E27FC236}">
                <a16:creationId xmlns:a16="http://schemas.microsoft.com/office/drawing/2014/main" id="{75018571-9205-E981-48A7-C9973719C3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1987" y="4027280"/>
            <a:ext cx="3516906" cy="2062435"/>
          </a:xfrm>
          <a:prstGeom prst="rect">
            <a:avLst/>
          </a:prstGeom>
        </p:spPr>
      </p:pic>
      <p:sp>
        <p:nvSpPr>
          <p:cNvPr id="5" name="TextBox 4">
            <a:extLst>
              <a:ext uri="{FF2B5EF4-FFF2-40B4-BE49-F238E27FC236}">
                <a16:creationId xmlns:a16="http://schemas.microsoft.com/office/drawing/2014/main" id="{347385F0-D1DC-075B-8911-3ED7D936E418}"/>
              </a:ext>
            </a:extLst>
          </p:cNvPr>
          <p:cNvSpPr txBox="1"/>
          <p:nvPr/>
        </p:nvSpPr>
        <p:spPr>
          <a:xfrm>
            <a:off x="499621" y="471340"/>
            <a:ext cx="7898436" cy="672428"/>
          </a:xfrm>
          <a:prstGeom prst="rect">
            <a:avLst/>
          </a:prstGeom>
          <a:noFill/>
        </p:spPr>
        <p:txBody>
          <a:bodyPr wrap="square" rtlCol="0">
            <a:spAutoFit/>
          </a:bodyPr>
          <a:lstStyle/>
          <a:p>
            <a:pPr marL="0" marR="0" lvl="0" indent="0" algn="l" defTabSz="914400" rtl="0" eaLnBrk="1" fontAlgn="auto" latinLnBrk="0" hangingPunct="1">
              <a:lnSpc>
                <a:spcPct val="107000"/>
              </a:lnSpc>
              <a:spcBef>
                <a:spcPts val="200"/>
              </a:spcBef>
              <a:spcAft>
                <a:spcPts val="0"/>
              </a:spcAft>
              <a:buClrTx/>
              <a:buSzTx/>
              <a:buFontTx/>
              <a:buNone/>
              <a:tabLst/>
              <a:defRPr/>
            </a:pPr>
            <a:r>
              <a:rPr kumimoji="0" lang="en-US" sz="1800" b="1" i="0" u="none" strike="noStrike" kern="0" cap="none" spc="0" normalizeH="0" baseline="0" noProof="0" dirty="0">
                <a:ln>
                  <a:noFill/>
                </a:ln>
                <a:solidFill>
                  <a:srgbClr val="0D0DB3"/>
                </a:solidFill>
                <a:effectLst/>
                <a:highlight>
                  <a:srgbClr val="FFFFFF"/>
                </a:highlight>
                <a:uLnTx/>
                <a:uFillTx/>
                <a:latin typeface="Calibri" panose="020F0502020204030204"/>
                <a:ea typeface="Times New Roman" panose="02020603050405020304" pitchFamily="18" charset="0"/>
                <a:cs typeface="Times New Roman" panose="02020603050405020304" pitchFamily="18" charset="0"/>
              </a:rPr>
              <a:t>Shout out to our Municipal Court.  We work together because our Community matters.  We are a team!</a:t>
            </a:r>
            <a:endParaRPr kumimoji="0" lang="en-US" sz="1800" b="0" i="0" u="none" strike="noStrike" kern="100" cap="none" spc="0" normalizeH="0" baseline="0" noProof="0" dirty="0">
              <a:ln>
                <a:noFill/>
              </a:ln>
              <a:solidFill>
                <a:srgbClr val="0D0DB3"/>
              </a:solidFill>
              <a:effectLst/>
              <a:highlight>
                <a:srgbClr val="FFFFFF"/>
              </a:highlight>
              <a:uLnTx/>
              <a:uFillTx/>
              <a:latin typeface="Calibri" panose="020F0502020204030204"/>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AD23367-2CA4-1956-1EA1-40CF355E2B34}"/>
              </a:ext>
            </a:extLst>
          </p:cNvPr>
          <p:cNvSpPr txBox="1"/>
          <p:nvPr/>
        </p:nvSpPr>
        <p:spPr>
          <a:xfrm>
            <a:off x="518474" y="1414021"/>
            <a:ext cx="7879583" cy="2168158"/>
          </a:xfrm>
          <a:prstGeom prst="rect">
            <a:avLst/>
          </a:prstGeom>
          <a:noFill/>
        </p:spPr>
        <p:txBody>
          <a:bodyPr wrap="square" rtlCol="0">
            <a:spAutoFit/>
          </a:bodyPr>
          <a:lstStyle/>
          <a:p>
            <a:pPr>
              <a:lnSpc>
                <a:spcPct val="107000"/>
              </a:lnSpc>
              <a:spcBef>
                <a:spcPts val="200"/>
              </a:spcBef>
            </a:pPr>
            <a:r>
              <a:rPr lang="en-US" sz="1600" b="1" kern="0" dirty="0">
                <a:solidFill>
                  <a:srgbClr val="0D0DB3"/>
                </a:solidFill>
                <a:highlight>
                  <a:srgbClr val="FFFFFF"/>
                </a:highlight>
                <a:ea typeface="Times New Roman" panose="02020603050405020304" pitchFamily="18" charset="0"/>
                <a:cs typeface="Times New Roman" panose="02020603050405020304" pitchFamily="18" charset="0"/>
              </a:rPr>
              <a:t>Celebrating the 57th Annual Professional Municipal Clerks Week</a:t>
            </a:r>
            <a:endParaRPr lang="en-US" sz="1600" kern="100" dirty="0">
              <a:solidFill>
                <a:srgbClr val="0D0DB3"/>
              </a:solidFill>
              <a:highlight>
                <a:srgbClr val="FFFFFF"/>
              </a:highlight>
              <a:ea typeface="Aptos" panose="020B0004020202020204" pitchFamily="34" charset="0"/>
              <a:cs typeface="Times New Roman" panose="02020603050405020304" pitchFamily="18" charset="0"/>
            </a:endParaRPr>
          </a:p>
          <a:p>
            <a:pPr>
              <a:lnSpc>
                <a:spcPct val="107000"/>
              </a:lnSpc>
              <a:spcAft>
                <a:spcPts val="1680"/>
              </a:spcAft>
            </a:pPr>
            <a:r>
              <a:rPr lang="en-US" sz="1600" kern="0" dirty="0">
                <a:solidFill>
                  <a:srgbClr val="0D0DB3"/>
                </a:solidFill>
                <a:highlight>
                  <a:srgbClr val="FFFFFF"/>
                </a:highlight>
                <a:ea typeface="Times New Roman" panose="02020603050405020304" pitchFamily="18" charset="0"/>
                <a:cs typeface="Times New Roman" panose="02020603050405020304" pitchFamily="18" charset="0"/>
              </a:rPr>
              <a:t>May 3rd through May 9th will be the 57th Annual Professional Municipal Clerks Week. Initiated in 1969 throughout the United States, Canada, and 15 other countries, the week is a time of celebration and reflection on the importance of the Clerk’s office.  In 1984, President Ronald Reagan signed a proclamation that officially declared Municipal Clerks Week the first full week of May. </a:t>
            </a:r>
            <a:r>
              <a:rPr lang="en-US" sz="1600" kern="100" dirty="0">
                <a:solidFill>
                  <a:srgbClr val="0D0DB3"/>
                </a:solidFill>
                <a:highlight>
                  <a:srgbClr val="FFFFFF"/>
                </a:highlight>
                <a:ea typeface="Aptos" panose="020B000402020202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90167709-E6E6-7A86-446A-8C3D240D6F8D}"/>
              </a:ext>
            </a:extLst>
          </p:cNvPr>
          <p:cNvSpPr txBox="1"/>
          <p:nvPr/>
        </p:nvSpPr>
        <p:spPr>
          <a:xfrm>
            <a:off x="593888" y="3721387"/>
            <a:ext cx="2780907" cy="962058"/>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D0DB3"/>
                </a:solidFill>
                <a:effectLst/>
                <a:uLnTx/>
                <a:uFillTx/>
                <a:latin typeface="Calibri" panose="020F0502020204030204" pitchFamily="34" charset="0"/>
                <a:ea typeface="Calibri" panose="020F0502020204030204" pitchFamily="34" charset="0"/>
                <a:cs typeface="Times New Roman" panose="02020603050405020304" pitchFamily="18" charset="0"/>
              </a:rPr>
              <a:t>Sincerely,</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D0DB3"/>
                </a:solidFill>
                <a:effectLst/>
                <a:uLnTx/>
                <a:uFillTx/>
                <a:latin typeface="Calibri" panose="020F0502020204030204" pitchFamily="34" charset="0"/>
                <a:ea typeface="Calibri" panose="020F0502020204030204" pitchFamily="34" charset="0"/>
                <a:cs typeface="Times New Roman" panose="02020603050405020304" pitchFamily="18" charset="0"/>
              </a:rPr>
              <a:t>Chief M. Schulze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451658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4BFEC660-6AAE-4008-9327-02157C1A930B}"/>
              </a:ext>
            </a:extLst>
          </p:cNvPr>
          <p:cNvSpPr txBox="1">
            <a:spLocks/>
          </p:cNvSpPr>
          <p:nvPr/>
        </p:nvSpPr>
        <p:spPr>
          <a:xfrm>
            <a:off x="1189836" y="85522"/>
            <a:ext cx="5190836" cy="545884"/>
          </a:xfrm>
          <a:prstGeom prst="rect">
            <a:avLst/>
          </a:prstGeom>
        </p:spPr>
        <p:txBody>
          <a:bodyPr vert="horz" lIns="91440" tIns="45720" rIns="91440" bIns="4572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0D0DB3"/>
                </a:solidFill>
                <a:effectLst/>
                <a:uLnTx/>
                <a:uFillTx/>
                <a:latin typeface="Agency FB" panose="020B0503020202020204" pitchFamily="34" charset="0"/>
                <a:ea typeface="+mj-ea"/>
                <a:cs typeface="+mj-cs"/>
              </a:rPr>
              <a:t>SPRING VALLEY VILLAGE POLICE DEPARTMENT</a:t>
            </a:r>
            <a:r>
              <a:rPr kumimoji="0" lang="en-US" sz="2200" b="1" i="0" u="none" strike="noStrike" kern="1200" cap="none" spc="0" normalizeH="0" baseline="0" noProof="0" dirty="0">
                <a:ln>
                  <a:noFill/>
                </a:ln>
                <a:solidFill>
                  <a:srgbClr val="0D0DB3"/>
                </a:solidFill>
                <a:effectLst/>
                <a:uLnTx/>
                <a:uFillTx/>
                <a:latin typeface="Agency FB" panose="020B0503020202020204" pitchFamily="34" charset="0"/>
                <a:ea typeface="+mj-ea"/>
                <a:cs typeface="+mj-cs"/>
              </a:rPr>
              <a:t> </a:t>
            </a:r>
          </a:p>
        </p:txBody>
      </p:sp>
      <p:pic>
        <p:nvPicPr>
          <p:cNvPr id="12" name="Picture 11"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8902520" y="358464"/>
            <a:ext cx="2205559" cy="2665050"/>
          </a:xfrm>
          <a:prstGeom prst="rect">
            <a:avLst/>
          </a:prstGeom>
        </p:spPr>
      </p:pic>
      <p:sp>
        <p:nvSpPr>
          <p:cNvPr id="13" name="TextBox 12">
            <a:extLst>
              <a:ext uri="{FF2B5EF4-FFF2-40B4-BE49-F238E27FC236}">
                <a16:creationId xmlns:a16="http://schemas.microsoft.com/office/drawing/2014/main" id="{0DEA87C5-D75F-4441-A3B5-0A468EC60079}"/>
              </a:ext>
            </a:extLst>
          </p:cNvPr>
          <p:cNvSpPr txBox="1"/>
          <p:nvPr/>
        </p:nvSpPr>
        <p:spPr>
          <a:xfrm>
            <a:off x="8808224" y="3136612"/>
            <a:ext cx="229985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COMMUNITY MATTERS.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  WE ARE A TEAM.</a:t>
            </a:r>
          </a:p>
        </p:txBody>
      </p:sp>
      <p:sp>
        <p:nvSpPr>
          <p:cNvPr id="8" name="TextBox 7">
            <a:extLst>
              <a:ext uri="{FF2B5EF4-FFF2-40B4-BE49-F238E27FC236}">
                <a16:creationId xmlns:a16="http://schemas.microsoft.com/office/drawing/2014/main" id="{A329E084-446C-E4AB-0CCE-1835D4BB8932}"/>
              </a:ext>
            </a:extLst>
          </p:cNvPr>
          <p:cNvSpPr txBox="1"/>
          <p:nvPr/>
        </p:nvSpPr>
        <p:spPr>
          <a:xfrm>
            <a:off x="8080185" y="5858306"/>
            <a:ext cx="3850228" cy="7232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 PHONE: 713-465-8323 / EMAIL: DISPATCH@SPRINGVALLEYTX.COM</a:t>
            </a:r>
          </a:p>
        </p:txBody>
      </p:sp>
      <p:pic>
        <p:nvPicPr>
          <p:cNvPr id="2" name="Picture 1" descr="Screen Clipping"/>
          <p:cNvPicPr>
            <a:picLocks noChangeAspect="1"/>
          </p:cNvPicPr>
          <p:nvPr/>
        </p:nvPicPr>
        <p:blipFill>
          <a:blip r:embed="rId3"/>
          <a:stretch>
            <a:fillRect/>
          </a:stretch>
        </p:blipFill>
        <p:spPr>
          <a:xfrm>
            <a:off x="6091237" y="3424237"/>
            <a:ext cx="9526" cy="9526"/>
          </a:xfrm>
          <a:prstGeom prst="rect">
            <a:avLst/>
          </a:prstGeom>
        </p:spPr>
      </p:pic>
      <p:sp>
        <p:nvSpPr>
          <p:cNvPr id="3" name="TextBox 2">
            <a:extLst>
              <a:ext uri="{FF2B5EF4-FFF2-40B4-BE49-F238E27FC236}">
                <a16:creationId xmlns:a16="http://schemas.microsoft.com/office/drawing/2014/main" id="{8F14BEE7-1868-598A-C113-ACC927899218}"/>
              </a:ext>
            </a:extLst>
          </p:cNvPr>
          <p:cNvSpPr txBox="1"/>
          <p:nvPr/>
        </p:nvSpPr>
        <p:spPr>
          <a:xfrm>
            <a:off x="2369128" y="768927"/>
            <a:ext cx="6018931" cy="3744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99"/>
                </a:solidFill>
                <a:effectLst/>
                <a:uLnTx/>
                <a:uFillTx/>
                <a:latin typeface="Calibri" panose="020F0502020204030204"/>
                <a:ea typeface="+mn-ea"/>
                <a:cs typeface="+mn-cs"/>
              </a:rPr>
              <a:t>OFFICER’S TIP OF THE MONTH</a:t>
            </a:r>
          </a:p>
        </p:txBody>
      </p:sp>
      <p:sp>
        <p:nvSpPr>
          <p:cNvPr id="5" name="TextBox 4">
            <a:extLst>
              <a:ext uri="{FF2B5EF4-FFF2-40B4-BE49-F238E27FC236}">
                <a16:creationId xmlns:a16="http://schemas.microsoft.com/office/drawing/2014/main" id="{87109E6B-ECFF-237A-AF0E-5CA8E189C7FD}"/>
              </a:ext>
            </a:extLst>
          </p:cNvPr>
          <p:cNvSpPr txBox="1"/>
          <p:nvPr/>
        </p:nvSpPr>
        <p:spPr>
          <a:xfrm>
            <a:off x="800101" y="1413165"/>
            <a:ext cx="6128600" cy="4486356"/>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1200" b="0" i="0" u="none" strike="noStrike" kern="100" cap="none" spc="0" normalizeH="0" baseline="0" noProof="0" dirty="0">
                <a:ln>
                  <a:noFill/>
                </a:ln>
                <a:solidFill>
                  <a:srgbClr val="0D0DB3"/>
                </a:solidFill>
                <a:effectLst/>
                <a:uLnTx/>
                <a:uFillTx/>
                <a:latin typeface="Aptos" panose="020B0004020202020204" pitchFamily="34" charset="0"/>
                <a:ea typeface="Aptos" panose="020B0004020202020204" pitchFamily="34" charset="0"/>
                <a:cs typeface="Times New Roman" panose="02020603050405020304" pitchFamily="18" charset="0"/>
              </a:rPr>
              <a:t>Summer break is just around the corner, which means people will start to travel.  </a:t>
            </a: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1200" b="0" i="0" u="none" strike="noStrike" kern="100" cap="none" spc="0" normalizeH="0" baseline="0" noProof="0" dirty="0">
                <a:ln>
                  <a:noFill/>
                </a:ln>
                <a:solidFill>
                  <a:srgbClr val="0D0DB3"/>
                </a:solidFill>
                <a:effectLst/>
                <a:uLnTx/>
                <a:uFillTx/>
                <a:latin typeface="Aptos" panose="020B0004020202020204" pitchFamily="34" charset="0"/>
                <a:ea typeface="Aptos" panose="020B0004020202020204" pitchFamily="34" charset="0"/>
                <a:cs typeface="Times New Roman" panose="02020603050405020304" pitchFamily="18" charset="0"/>
              </a:rPr>
              <a:t>It is important that people be careful, especially on vacation. </a:t>
            </a: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1200" b="0" i="0" u="none" strike="noStrike" kern="100" cap="none" spc="0" normalizeH="0" baseline="0" noProof="0" dirty="0">
                <a:ln>
                  <a:noFill/>
                </a:ln>
                <a:solidFill>
                  <a:srgbClr val="0D0DB3"/>
                </a:solidFill>
                <a:effectLst/>
                <a:uLnTx/>
                <a:uFillTx/>
                <a:latin typeface="Aptos" panose="020B0004020202020204" pitchFamily="34" charset="0"/>
                <a:ea typeface="Aptos" panose="020B0004020202020204" pitchFamily="34" charset="0"/>
                <a:cs typeface="Times New Roman" panose="02020603050405020304" pitchFamily="18" charset="0"/>
              </a:rPr>
              <a:t>Here are some travel safety tips to help enjoy those vacation moments:</a:t>
            </a:r>
          </a:p>
          <a:p>
            <a:pPr marL="342900" marR="0" lvl="0" indent="-342900" algn="l" defTabSz="914400" rtl="0" eaLnBrk="1" fontAlgn="auto" latinLnBrk="0" hangingPunct="1">
              <a:lnSpc>
                <a:spcPct val="115000"/>
              </a:lnSpc>
              <a:spcBef>
                <a:spcPts val="0"/>
              </a:spcBef>
              <a:spcAft>
                <a:spcPts val="800"/>
              </a:spcAft>
              <a:buClrTx/>
              <a:buSzTx/>
              <a:buFont typeface="+mj-lt"/>
              <a:buAutoNum type="arabicPeriod"/>
              <a:tabLst>
                <a:tab pos="457200" algn="l"/>
              </a:tabLst>
              <a:defRPr/>
            </a:pPr>
            <a:r>
              <a:rPr kumimoji="0" lang="en-US" sz="1200" b="0" i="0" u="none" strike="noStrike" kern="100" cap="none" spc="0" normalizeH="0" baseline="0" noProof="0" dirty="0">
                <a:ln>
                  <a:noFill/>
                </a:ln>
                <a:solidFill>
                  <a:srgbClr val="0D0DB3"/>
                </a:solidFill>
                <a:effectLst/>
                <a:uLnTx/>
                <a:uFillTx/>
                <a:latin typeface="Aptos" panose="020B0004020202020204" pitchFamily="34" charset="0"/>
                <a:ea typeface="Aptos" panose="020B0004020202020204" pitchFamily="34" charset="0"/>
                <a:cs typeface="Times New Roman" panose="02020603050405020304" pitchFamily="18" charset="0"/>
              </a:rPr>
              <a:t>Contact the police department to be placed on the "Vacation House Watch"</a:t>
            </a:r>
          </a:p>
          <a:p>
            <a:pPr marL="342900" marR="0" lvl="0" indent="-342900" algn="l" defTabSz="914400" rtl="0" eaLnBrk="1" fontAlgn="auto" latinLnBrk="0" hangingPunct="1">
              <a:lnSpc>
                <a:spcPct val="115000"/>
              </a:lnSpc>
              <a:spcBef>
                <a:spcPts val="0"/>
              </a:spcBef>
              <a:spcAft>
                <a:spcPts val="800"/>
              </a:spcAft>
              <a:buClrTx/>
              <a:buSzTx/>
              <a:buFont typeface="+mj-lt"/>
              <a:buAutoNum type="arabicPeriod"/>
              <a:tabLst>
                <a:tab pos="457200" algn="l"/>
              </a:tabLst>
              <a:defRPr/>
            </a:pPr>
            <a:r>
              <a:rPr kumimoji="0" lang="en-US" sz="1200" b="0" i="0" u="none" strike="noStrike" kern="100" cap="none" spc="0" normalizeH="0" baseline="0" noProof="0" dirty="0">
                <a:ln>
                  <a:noFill/>
                </a:ln>
                <a:solidFill>
                  <a:srgbClr val="0D0DB3"/>
                </a:solidFill>
                <a:effectLst/>
                <a:uLnTx/>
                <a:uFillTx/>
                <a:latin typeface="Aptos" panose="020B0004020202020204" pitchFamily="34" charset="0"/>
                <a:ea typeface="Aptos" panose="020B0004020202020204" pitchFamily="34" charset="0"/>
                <a:cs typeface="Times New Roman" panose="02020603050405020304" pitchFamily="18" charset="0"/>
              </a:rPr>
              <a:t>Turn on some lights in the house.</a:t>
            </a:r>
          </a:p>
          <a:p>
            <a:pPr marL="342900" marR="0" lvl="0" indent="-342900" algn="l" defTabSz="914400" rtl="0" eaLnBrk="1" fontAlgn="auto" latinLnBrk="0" hangingPunct="1">
              <a:lnSpc>
                <a:spcPct val="115000"/>
              </a:lnSpc>
              <a:spcBef>
                <a:spcPts val="0"/>
              </a:spcBef>
              <a:spcAft>
                <a:spcPts val="800"/>
              </a:spcAft>
              <a:buClrTx/>
              <a:buSzTx/>
              <a:buFont typeface="+mj-lt"/>
              <a:buAutoNum type="arabicPeriod"/>
              <a:tabLst>
                <a:tab pos="457200" algn="l"/>
              </a:tabLst>
              <a:defRPr/>
            </a:pPr>
            <a:r>
              <a:rPr kumimoji="0" lang="en-US" sz="1200" b="0" i="0" u="none" strike="noStrike" kern="100" cap="none" spc="0" normalizeH="0" baseline="0" noProof="0" dirty="0">
                <a:ln>
                  <a:noFill/>
                </a:ln>
                <a:solidFill>
                  <a:srgbClr val="0D0DB3"/>
                </a:solidFill>
                <a:effectLst/>
                <a:uLnTx/>
                <a:uFillTx/>
                <a:latin typeface="Aptos" panose="020B0004020202020204" pitchFamily="34" charset="0"/>
                <a:ea typeface="Aptos" panose="020B0004020202020204" pitchFamily="34" charset="0"/>
                <a:cs typeface="Times New Roman" panose="02020603050405020304" pitchFamily="18" charset="0"/>
              </a:rPr>
              <a:t>Let your friends or neighbors know when you will be away and your emergency contact numbers.</a:t>
            </a:r>
          </a:p>
          <a:p>
            <a:pPr>
              <a:lnSpc>
                <a:spcPct val="115000"/>
              </a:lnSpc>
              <a:spcAft>
                <a:spcPts val="800"/>
              </a:spcAft>
            </a:pPr>
            <a:r>
              <a:rPr kumimoji="0" lang="en-US" sz="1200" b="0" i="0" u="none" strike="noStrike" kern="100" cap="none" spc="0" normalizeH="0" baseline="0" noProof="0" dirty="0">
                <a:ln>
                  <a:noFill/>
                </a:ln>
                <a:solidFill>
                  <a:srgbClr val="0D0DB3"/>
                </a:solidFill>
                <a:effectLst/>
                <a:uLnTx/>
                <a:uFillTx/>
                <a:latin typeface="Aptos" panose="020B0004020202020204" pitchFamily="34" charset="0"/>
                <a:ea typeface="Aptos" panose="020B0004020202020204" pitchFamily="34" charset="0"/>
                <a:cs typeface="Times New Roman" panose="02020603050405020304" pitchFamily="18" charset="0"/>
              </a:rPr>
              <a:t>                                                                                             </a:t>
            </a:r>
            <a:r>
              <a:rPr lang="en-US" sz="1200" kern="100" dirty="0">
                <a:solidFill>
                  <a:srgbClr val="0D0DB3"/>
                </a:solidFill>
                <a:latin typeface="Aptos" panose="020B0004020202020204" pitchFamily="34" charset="0"/>
                <a:ea typeface="Aptos" panose="020B0004020202020204" pitchFamily="34" charset="0"/>
                <a:cs typeface="Times New Roman" panose="02020603050405020304" pitchFamily="18" charset="0"/>
              </a:rPr>
              <a:t>Sergeant Jessie Maldonado</a:t>
            </a:r>
          </a:p>
          <a:p>
            <a:pPr marL="0" marR="0" lvl="0" indent="0" algn="l" defTabSz="914400" rtl="0" eaLnBrk="1" fontAlgn="auto" latinLnBrk="0" hangingPunct="1">
              <a:lnSpc>
                <a:spcPct val="115000"/>
              </a:lnSpc>
              <a:spcBef>
                <a:spcPts val="0"/>
              </a:spcBef>
              <a:spcAft>
                <a:spcPts val="800"/>
              </a:spcAft>
              <a:buClrTx/>
              <a:buSzTx/>
              <a:buFontTx/>
              <a:buNone/>
              <a:tabLst/>
              <a:defRPr/>
            </a:pPr>
            <a:endParaRPr kumimoji="0" lang="en-US" sz="1200" b="0" i="0" u="none" strike="noStrike" kern="100" cap="none" spc="0" normalizeH="0" baseline="0" noProof="0" dirty="0">
              <a:ln>
                <a:noFill/>
              </a:ln>
              <a:solidFill>
                <a:srgbClr val="0D0DB3"/>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srgbClr val="0D0DB3"/>
                </a:solidFill>
                <a:effectLst/>
                <a:uLnTx/>
                <a:uFillTx/>
                <a:latin typeface="Calibri" panose="020F0502020204030204"/>
                <a:ea typeface="+mn-ea"/>
                <a:cs typeface="+mn-cs"/>
              </a:rPr>
              <a:t>Avoid “Oversharing” Online:  Posting photos or checking in on social media sites advertises your               absence from home. Real-time updates can be tempting but wait until you return safely home before sharing your adventures.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1200" b="0" i="0" u="none" strike="noStrike" kern="1200" cap="none" spc="0" normalizeH="0" baseline="0" noProof="0" dirty="0">
              <a:ln>
                <a:noFill/>
              </a:ln>
              <a:solidFill>
                <a:srgbClr val="0D0DB3"/>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srgbClr val="0D0DB3"/>
                </a:solidFill>
                <a:effectLst/>
                <a:uLnTx/>
                <a:uFillTx/>
                <a:latin typeface="Calibri" panose="020F0502020204030204"/>
                <a:ea typeface="+mn-ea"/>
                <a:cs typeface="+mn-cs"/>
              </a:rPr>
              <a:t>Travel like a Local:  Make sure to know surroundings by planning a route in advance.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1200" b="0" i="0" u="none" strike="noStrike" kern="1200" cap="none" spc="0" normalizeH="0" baseline="0" noProof="0" dirty="0">
              <a:ln>
                <a:noFill/>
              </a:ln>
              <a:solidFill>
                <a:srgbClr val="0D0DB3"/>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srgbClr val="0D0DB3"/>
                </a:solidFill>
                <a:effectLst/>
                <a:uLnTx/>
                <a:uFillTx/>
                <a:latin typeface="Calibri" panose="020F0502020204030204"/>
                <a:ea typeface="+mn-ea"/>
                <a:cs typeface="+mn-cs"/>
              </a:rPr>
              <a:t>Travel with a Buddy or in groups!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0DB3"/>
              </a:solidFill>
              <a:effectLst/>
              <a:uLnTx/>
              <a:uFillTx/>
              <a:latin typeface="Calibri" panose="020F0502020204030204"/>
              <a:ea typeface="+mn-ea"/>
              <a:cs typeface="+mn-cs"/>
            </a:endParaRPr>
          </a:p>
          <a:p>
            <a:pPr lvl="0">
              <a:defRPr/>
            </a:pPr>
            <a:r>
              <a:rPr kumimoji="0" lang="en-US" sz="1200" b="0" i="0" u="none" strike="noStrike" kern="1200" cap="none" spc="0" normalizeH="0" baseline="0" noProof="0" dirty="0">
                <a:ln>
                  <a:noFill/>
                </a:ln>
                <a:solidFill>
                  <a:srgbClr val="0D0DB3"/>
                </a:solidFill>
                <a:effectLst/>
                <a:uLnTx/>
                <a:uFillTx/>
                <a:latin typeface="Calibri" panose="020F0502020204030204"/>
                <a:ea typeface="+mn-ea"/>
                <a:cs typeface="+mn-cs"/>
              </a:rPr>
              <a:t>                                                                                           </a:t>
            </a:r>
            <a:r>
              <a:rPr lang="en-US" sz="1200" kern="100" dirty="0">
                <a:solidFill>
                  <a:srgbClr val="0D0DB3"/>
                </a:solidFill>
                <a:latin typeface="Aptos" panose="020B0004020202020204" pitchFamily="34" charset="0"/>
                <a:ea typeface="Aptos" panose="020B0004020202020204" pitchFamily="34" charset="0"/>
                <a:cs typeface="Times New Roman" panose="02020603050405020304" pitchFamily="18" charset="0"/>
              </a:rPr>
              <a:t>Officer Kimberly Jimenez </a:t>
            </a:r>
            <a:r>
              <a:rPr kumimoji="0" lang="en-US" sz="1100" b="0" i="0" u="none" strike="noStrike" kern="1200" cap="none" spc="0" normalizeH="0" baseline="0" noProof="0" dirty="0">
                <a:ln>
                  <a:noFill/>
                </a:ln>
                <a:solidFill>
                  <a:srgbClr val="0D0DB3"/>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63874542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4BFEC660-6AAE-4008-9327-02157C1A930B}"/>
              </a:ext>
            </a:extLst>
          </p:cNvPr>
          <p:cNvSpPr txBox="1">
            <a:spLocks/>
          </p:cNvSpPr>
          <p:nvPr/>
        </p:nvSpPr>
        <p:spPr>
          <a:xfrm>
            <a:off x="1189836" y="85522"/>
            <a:ext cx="5190836" cy="5458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endParaRPr kumimoji="0" lang="en-US" sz="2200" b="1" i="0" u="none" strike="noStrike" kern="1200" cap="none" spc="0" normalizeH="0" baseline="0" noProof="0" dirty="0">
              <a:ln>
                <a:noFill/>
              </a:ln>
              <a:solidFill>
                <a:srgbClr val="0D0DB3"/>
              </a:solidFill>
              <a:effectLst/>
              <a:uLnTx/>
              <a:uFillTx/>
              <a:latin typeface="Agency FB" panose="020B0503020202020204" pitchFamily="34" charset="0"/>
              <a:ea typeface="+mj-ea"/>
              <a:cs typeface="+mj-cs"/>
            </a:endParaRPr>
          </a:p>
        </p:txBody>
      </p:sp>
      <p:pic>
        <p:nvPicPr>
          <p:cNvPr id="12" name="Picture 11"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8902520" y="358464"/>
            <a:ext cx="2205559" cy="2665050"/>
          </a:xfrm>
          <a:prstGeom prst="rect">
            <a:avLst/>
          </a:prstGeom>
        </p:spPr>
      </p:pic>
      <p:sp>
        <p:nvSpPr>
          <p:cNvPr id="13" name="TextBox 12">
            <a:extLst>
              <a:ext uri="{FF2B5EF4-FFF2-40B4-BE49-F238E27FC236}">
                <a16:creationId xmlns:a16="http://schemas.microsoft.com/office/drawing/2014/main" id="{0DEA87C5-D75F-4441-A3B5-0A468EC60079}"/>
              </a:ext>
            </a:extLst>
          </p:cNvPr>
          <p:cNvSpPr txBox="1"/>
          <p:nvPr/>
        </p:nvSpPr>
        <p:spPr>
          <a:xfrm>
            <a:off x="8808224" y="3136612"/>
            <a:ext cx="229985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COMMUNITY MATTERS.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  WE ARE A TEAM.</a:t>
            </a:r>
          </a:p>
        </p:txBody>
      </p:sp>
      <p:sp>
        <p:nvSpPr>
          <p:cNvPr id="8" name="TextBox 7">
            <a:extLst>
              <a:ext uri="{FF2B5EF4-FFF2-40B4-BE49-F238E27FC236}">
                <a16:creationId xmlns:a16="http://schemas.microsoft.com/office/drawing/2014/main" id="{A329E084-446C-E4AB-0CCE-1835D4BB8932}"/>
              </a:ext>
            </a:extLst>
          </p:cNvPr>
          <p:cNvSpPr txBox="1"/>
          <p:nvPr/>
        </p:nvSpPr>
        <p:spPr>
          <a:xfrm>
            <a:off x="8080185" y="5858306"/>
            <a:ext cx="3850228" cy="7232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 PHONE: 713-465-8323 / EMAIL: DISPATCH@SPRINGVALLEYTX.COM</a:t>
            </a:r>
          </a:p>
        </p:txBody>
      </p:sp>
      <p:pic>
        <p:nvPicPr>
          <p:cNvPr id="2" name="Picture 1" descr="Screen Clipping"/>
          <p:cNvPicPr>
            <a:picLocks noChangeAspect="1"/>
          </p:cNvPicPr>
          <p:nvPr/>
        </p:nvPicPr>
        <p:blipFill>
          <a:blip r:embed="rId3"/>
          <a:stretch>
            <a:fillRect/>
          </a:stretch>
        </p:blipFill>
        <p:spPr>
          <a:xfrm>
            <a:off x="6091237" y="3424237"/>
            <a:ext cx="9526" cy="9526"/>
          </a:xfrm>
          <a:prstGeom prst="rect">
            <a:avLst/>
          </a:prstGeom>
        </p:spPr>
      </p:pic>
      <p:pic>
        <p:nvPicPr>
          <p:cNvPr id="4" name="Picture 3" descr="A yellow post-it note with a red push pin">
            <a:extLst>
              <a:ext uri="{FF2B5EF4-FFF2-40B4-BE49-F238E27FC236}">
                <a16:creationId xmlns:a16="http://schemas.microsoft.com/office/drawing/2014/main" id="{B7E2C772-9A12-1B7F-CC27-DC2E124575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456" y="236693"/>
            <a:ext cx="1972753" cy="1972753"/>
          </a:xfrm>
          <a:prstGeom prst="rect">
            <a:avLst/>
          </a:prstGeom>
        </p:spPr>
      </p:pic>
      <p:pic>
        <p:nvPicPr>
          <p:cNvPr id="3" name="Picture 2">
            <a:extLst>
              <a:ext uri="{FF2B5EF4-FFF2-40B4-BE49-F238E27FC236}">
                <a16:creationId xmlns:a16="http://schemas.microsoft.com/office/drawing/2014/main" id="{1A1493D2-6EEC-8D07-A14E-4AEEAD6BE5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7664" y="323417"/>
            <a:ext cx="5010849" cy="6201640"/>
          </a:xfrm>
          <a:prstGeom prst="rect">
            <a:avLst/>
          </a:prstGeom>
        </p:spPr>
      </p:pic>
    </p:spTree>
    <p:extLst>
      <p:ext uri="{BB962C8B-B14F-4D97-AF65-F5344CB8AC3E}">
        <p14:creationId xmlns:p14="http://schemas.microsoft.com/office/powerpoint/2010/main" val="310066863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0C0CC2A9-D406-4361-9FB3-571F6E75B745}"/>
              </a:ext>
            </a:extLst>
          </p:cNvPr>
          <p:cNvSpPr txBox="1">
            <a:spLocks/>
          </p:cNvSpPr>
          <p:nvPr/>
        </p:nvSpPr>
        <p:spPr>
          <a:xfrm>
            <a:off x="848414" y="1385955"/>
            <a:ext cx="7065818" cy="127240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rgbClr val="0D0DB3"/>
              </a:solidFill>
              <a:effectLst/>
              <a:uLnTx/>
              <a:uFillTx/>
              <a:latin typeface="Agency FB" panose="020B0503020202020204" pitchFamily="34" charset="0"/>
              <a:ea typeface="+mj-ea"/>
              <a:cs typeface="+mj-cs"/>
            </a:endParaRPr>
          </a:p>
        </p:txBody>
      </p:sp>
      <p:pic>
        <p:nvPicPr>
          <p:cNvPr id="15" name="Picture 14" descr="Logo&#10;&#10;Description automatically generated">
            <a:extLst>
              <a:ext uri="{FF2B5EF4-FFF2-40B4-BE49-F238E27FC236}">
                <a16:creationId xmlns:a16="http://schemas.microsoft.com/office/drawing/2014/main" id="{980B249F-8FBB-4C2D-8465-35D5645272CD}"/>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556455" y="363877"/>
            <a:ext cx="2205559" cy="2665050"/>
          </a:xfrm>
          <a:prstGeom prst="rect">
            <a:avLst/>
          </a:prstGeom>
        </p:spPr>
      </p:pic>
      <p:sp>
        <p:nvSpPr>
          <p:cNvPr id="7" name="TextBox 6">
            <a:extLst>
              <a:ext uri="{FF2B5EF4-FFF2-40B4-BE49-F238E27FC236}">
                <a16:creationId xmlns:a16="http://schemas.microsoft.com/office/drawing/2014/main" id="{CDFC3B07-72B7-45F4-88C8-087AD179AD07}"/>
              </a:ext>
            </a:extLst>
          </p:cNvPr>
          <p:cNvSpPr txBox="1"/>
          <p:nvPr/>
        </p:nvSpPr>
        <p:spPr>
          <a:xfrm>
            <a:off x="5763491" y="6146784"/>
            <a:ext cx="6428509"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PHONE: 713-465-8323 / EMAIL: DISPATCH@SPRINGVALLEYTX.COM</a:t>
            </a:r>
          </a:p>
        </p:txBody>
      </p:sp>
      <p:sp>
        <p:nvSpPr>
          <p:cNvPr id="3" name="TextBox 2"/>
          <p:cNvSpPr txBox="1"/>
          <p:nvPr/>
        </p:nvSpPr>
        <p:spPr>
          <a:xfrm>
            <a:off x="9644332" y="4468483"/>
            <a:ext cx="226874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COMMUNITY MATTERS.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  WE ARE A TEAM.</a:t>
            </a:r>
            <a:endPar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endParaRPr>
          </a:p>
        </p:txBody>
      </p:sp>
      <p:pic>
        <p:nvPicPr>
          <p:cNvPr id="10" name="Picture 9" descr="A yellow sign with black text">
            <a:extLst>
              <a:ext uri="{FF2B5EF4-FFF2-40B4-BE49-F238E27FC236}">
                <a16:creationId xmlns:a16="http://schemas.microsoft.com/office/drawing/2014/main" id="{A56AF097-9499-8E20-F12F-AAF36637E2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652" y="890422"/>
            <a:ext cx="2721204" cy="2721204"/>
          </a:xfrm>
          <a:prstGeom prst="rect">
            <a:avLst/>
          </a:prstGeom>
        </p:spPr>
      </p:pic>
      <p:sp>
        <p:nvSpPr>
          <p:cNvPr id="11" name="TextBox 10">
            <a:extLst>
              <a:ext uri="{FF2B5EF4-FFF2-40B4-BE49-F238E27FC236}">
                <a16:creationId xmlns:a16="http://schemas.microsoft.com/office/drawing/2014/main" id="{53877EB2-7740-77CB-235E-AEE7E44CC5B8}"/>
              </a:ext>
            </a:extLst>
          </p:cNvPr>
          <p:cNvSpPr txBox="1"/>
          <p:nvPr/>
        </p:nvSpPr>
        <p:spPr>
          <a:xfrm>
            <a:off x="2761053" y="2925176"/>
            <a:ext cx="6222691"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F6FC6">
                    <a:lumMod val="75000"/>
                  </a:srgbClr>
                </a:solidFill>
                <a:effectLst/>
                <a:uLnTx/>
                <a:uFillTx/>
                <a:latin typeface="Calibri" panose="020F0502020204030204"/>
                <a:ea typeface="+mn-ea"/>
                <a:cs typeface="+mn-cs"/>
              </a:rPr>
              <a:t>CITY HALL WILL BE CLOSED FOR MEMORIAL DAY HOLIDAY ON MAY 25, 2026.</a:t>
            </a:r>
            <a:endParaRPr kumimoji="0" lang="en-US" sz="36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3285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1">
            <a:extLst>
              <a:ext uri="{FF2B5EF4-FFF2-40B4-BE49-F238E27FC236}">
                <a16:creationId xmlns:a16="http://schemas.microsoft.com/office/drawing/2014/main" id="{4BFEC660-6AAE-4008-9327-02157C1A930B}"/>
              </a:ext>
            </a:extLst>
          </p:cNvPr>
          <p:cNvSpPr txBox="1">
            <a:spLocks/>
          </p:cNvSpPr>
          <p:nvPr/>
        </p:nvSpPr>
        <p:spPr>
          <a:xfrm>
            <a:off x="1189836" y="85522"/>
            <a:ext cx="5190836" cy="545884"/>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n-US" sz="4800" b="1" dirty="0">
                <a:solidFill>
                  <a:srgbClr val="0D0DB3"/>
                </a:solidFill>
                <a:latin typeface="Agency FB" panose="020B0503020202020204" pitchFamily="34" charset="0"/>
              </a:rPr>
              <a:t>SPRING VALLEY POLICE DEPARTMENT</a:t>
            </a:r>
            <a:r>
              <a:rPr lang="en-US" sz="2200" b="1" dirty="0">
                <a:solidFill>
                  <a:srgbClr val="0D0DB3"/>
                </a:solidFill>
                <a:latin typeface="Agency FB" panose="020B0503020202020204" pitchFamily="34" charset="0"/>
              </a:rPr>
              <a:t> </a:t>
            </a:r>
          </a:p>
        </p:txBody>
      </p:sp>
      <p:sp>
        <p:nvSpPr>
          <p:cNvPr id="15" name="Title 1">
            <a:extLst>
              <a:ext uri="{FF2B5EF4-FFF2-40B4-BE49-F238E27FC236}">
                <a16:creationId xmlns:a16="http://schemas.microsoft.com/office/drawing/2014/main" id="{29A2692B-2A30-433B-902D-01DACAEF3468}"/>
              </a:ext>
            </a:extLst>
          </p:cNvPr>
          <p:cNvSpPr txBox="1">
            <a:spLocks/>
          </p:cNvSpPr>
          <p:nvPr/>
        </p:nvSpPr>
        <p:spPr>
          <a:xfrm>
            <a:off x="998608" y="539991"/>
            <a:ext cx="5190836" cy="545884"/>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n-US" sz="8000" b="1" dirty="0">
                <a:solidFill>
                  <a:srgbClr val="0D0DB3"/>
                </a:solidFill>
                <a:latin typeface="Agency FB" panose="020B0503020202020204" pitchFamily="34" charset="0"/>
              </a:rPr>
              <a:t>HILSHIRE VILLAGE</a:t>
            </a:r>
          </a:p>
          <a:p>
            <a:pPr>
              <a:lnSpc>
                <a:spcPct val="120000"/>
              </a:lnSpc>
            </a:pPr>
            <a:r>
              <a:rPr lang="en-US" sz="4800" b="1" dirty="0">
                <a:solidFill>
                  <a:srgbClr val="0D0DB3"/>
                </a:solidFill>
                <a:latin typeface="Agency FB" panose="020B0503020202020204" pitchFamily="34" charset="0"/>
              </a:rPr>
              <a:t>CALLS BY TYPE:    04-01-2026 THRU 04-30-2026</a:t>
            </a:r>
            <a:endParaRPr lang="en-US" sz="2200" b="1" dirty="0">
              <a:solidFill>
                <a:srgbClr val="0D0DB3"/>
              </a:solidFill>
              <a:latin typeface="Agency FB" panose="020B0503020202020204" pitchFamily="34" charset="0"/>
            </a:endParaRPr>
          </a:p>
        </p:txBody>
      </p:sp>
      <p:pic>
        <p:nvPicPr>
          <p:cNvPr id="12" name="Picture 11"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8902520" y="358464"/>
            <a:ext cx="2205559" cy="2665050"/>
          </a:xfrm>
          <a:prstGeom prst="rect">
            <a:avLst/>
          </a:prstGeom>
        </p:spPr>
      </p:pic>
      <p:sp>
        <p:nvSpPr>
          <p:cNvPr id="13" name="TextBox 12">
            <a:extLst>
              <a:ext uri="{FF2B5EF4-FFF2-40B4-BE49-F238E27FC236}">
                <a16:creationId xmlns:a16="http://schemas.microsoft.com/office/drawing/2014/main" id="{0DEA87C5-D75F-4441-A3B5-0A468EC60079}"/>
              </a:ext>
            </a:extLst>
          </p:cNvPr>
          <p:cNvSpPr txBox="1"/>
          <p:nvPr/>
        </p:nvSpPr>
        <p:spPr>
          <a:xfrm>
            <a:off x="8808224" y="3136612"/>
            <a:ext cx="2299855" cy="584775"/>
          </a:xfrm>
          <a:prstGeom prst="rect">
            <a:avLst/>
          </a:prstGeom>
          <a:noFill/>
        </p:spPr>
        <p:txBody>
          <a:bodyPr wrap="square">
            <a:spAutoFit/>
          </a:bodyPr>
          <a:lstStyle/>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COMMUNITY MATTERS.</a:t>
            </a:r>
          </a:p>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  WE ARE A TEAM.</a:t>
            </a:r>
          </a:p>
        </p:txBody>
      </p:sp>
      <p:sp>
        <p:nvSpPr>
          <p:cNvPr id="8" name="TextBox 7">
            <a:extLst>
              <a:ext uri="{FF2B5EF4-FFF2-40B4-BE49-F238E27FC236}">
                <a16:creationId xmlns:a16="http://schemas.microsoft.com/office/drawing/2014/main" id="{A329E084-446C-E4AB-0CCE-1835D4BB8932}"/>
              </a:ext>
            </a:extLst>
          </p:cNvPr>
          <p:cNvSpPr txBox="1"/>
          <p:nvPr/>
        </p:nvSpPr>
        <p:spPr>
          <a:xfrm>
            <a:off x="8080185" y="5858306"/>
            <a:ext cx="3850228" cy="723275"/>
          </a:xfrm>
          <a:prstGeom prst="rect">
            <a:avLst/>
          </a:prstGeom>
          <a:noFill/>
        </p:spPr>
        <p:txBody>
          <a:bodyPr wrap="square" rtlCol="0">
            <a:spAutoFit/>
          </a:bodyPr>
          <a:lstStyle/>
          <a:p>
            <a:pPr algn="ctr">
              <a:spcAft>
                <a:spcPts val="600"/>
              </a:spcAft>
            </a:pPr>
            <a:r>
              <a:rPr lang="en-US" sz="1200" b="1" dirty="0">
                <a:solidFill>
                  <a:srgbClr val="0D0DB3"/>
                </a:solidFill>
                <a:latin typeface="Bahnschrift SemiCondensed" panose="020B0502040204020203" pitchFamily="34" charset="0"/>
                <a:cs typeface="Arial" panose="020B0604020202020204" pitchFamily="34" charset="0"/>
              </a:rPr>
              <a:t>1025 CAMPBELL ROAD, HOUSTON, TX 77055 </a:t>
            </a:r>
          </a:p>
          <a:p>
            <a:pPr algn="ctr">
              <a:spcAft>
                <a:spcPts val="600"/>
              </a:spcAft>
            </a:pPr>
            <a:r>
              <a:rPr lang="en-US" sz="1200" b="1" dirty="0">
                <a:solidFill>
                  <a:srgbClr val="0D0DB3"/>
                </a:solidFill>
                <a:latin typeface="Bahnschrift SemiCondensed" panose="020B0502040204020203" pitchFamily="34" charset="0"/>
                <a:cs typeface="Arial" panose="020B0604020202020204" pitchFamily="34" charset="0"/>
              </a:rPr>
              <a:t> PHONE: 713-465-8323 / EMAIL: DISPATCH@SPRINGVALLEYTX.COM</a:t>
            </a:r>
          </a:p>
        </p:txBody>
      </p:sp>
      <p:pic>
        <p:nvPicPr>
          <p:cNvPr id="4" name="Picture 3">
            <a:extLst>
              <a:ext uri="{FF2B5EF4-FFF2-40B4-BE49-F238E27FC236}">
                <a16:creationId xmlns:a16="http://schemas.microsoft.com/office/drawing/2014/main" id="{71DC2D77-F07F-67A5-E3C4-F85082EFBE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7948" y="1288307"/>
            <a:ext cx="4234408" cy="5029702"/>
          </a:xfrm>
          <a:prstGeom prst="rect">
            <a:avLst/>
          </a:prstGeom>
        </p:spPr>
      </p:pic>
    </p:spTree>
    <p:extLst>
      <p:ext uri="{BB962C8B-B14F-4D97-AF65-F5344CB8AC3E}">
        <p14:creationId xmlns:p14="http://schemas.microsoft.com/office/powerpoint/2010/main" val="352882834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14118</TotalTime>
  <Words>865</Words>
  <Application>Microsoft Office PowerPoint</Application>
  <PresentationFormat>Widescreen</PresentationFormat>
  <Paragraphs>128</Paragraphs>
  <Slides>10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Agency FB</vt:lpstr>
      <vt:lpstr>Aptos</vt:lpstr>
      <vt:lpstr>Arial</vt:lpstr>
      <vt:lpstr>Bahnschrift SemiCondensed</vt:lpstr>
      <vt:lpstr>Britannic Bold</vt:lpstr>
      <vt:lpstr>Calibri</vt:lpstr>
      <vt:lpstr>Calibri Light</vt:lpstr>
      <vt:lpstr>Impact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 VALLEY VILLAGE POLICE DEPARTMENT</dc:title>
  <dc:creator>Mai Luong</dc:creator>
  <cp:lastModifiedBy>Mark Schulze</cp:lastModifiedBy>
  <cp:revision>172</cp:revision>
  <cp:lastPrinted>2022-08-01T09:19:45Z</cp:lastPrinted>
  <dcterms:created xsi:type="dcterms:W3CDTF">2022-04-29T05:53:13Z</dcterms:created>
  <dcterms:modified xsi:type="dcterms:W3CDTF">2026-05-01T14:07:55Z</dcterms:modified>
</cp:coreProperties>
</file>